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8" r:id="rId5"/>
  </p:sldMasterIdLst>
  <p:notesMasterIdLst>
    <p:notesMasterId r:id="rId18"/>
  </p:notesMasterIdLst>
  <p:sldIdLst>
    <p:sldId id="278" r:id="rId6"/>
    <p:sldId id="461" r:id="rId7"/>
    <p:sldId id="266" r:id="rId8"/>
    <p:sldId id="268" r:id="rId9"/>
    <p:sldId id="468" r:id="rId10"/>
    <p:sldId id="270" r:id="rId11"/>
    <p:sldId id="462" r:id="rId12"/>
    <p:sldId id="464" r:id="rId13"/>
    <p:sldId id="272" r:id="rId14"/>
    <p:sldId id="466" r:id="rId15"/>
    <p:sldId id="467" r:id="rId16"/>
    <p:sldId id="465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Wingdings 2" panose="05020102010507070707" pitchFamily="18" charset="2"/>
      <p:regular r:id="rId33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396" autoAdjust="0"/>
  </p:normalViewPr>
  <p:slideViewPr>
    <p:cSldViewPr snapToObjects="1" showGuides="1">
      <p:cViewPr varScale="1">
        <p:scale>
          <a:sx n="79" d="100"/>
          <a:sy n="79" d="100"/>
        </p:scale>
        <p:origin x="16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5E0D-B76F-47A8-91B1-C71AD6BE59C3}" type="datetimeFigureOut">
              <a:rPr lang="en-GB" smtClean="0"/>
              <a:t>13/11/2019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EC2AB-FD5C-4EF7-AF8D-FB95907AF3A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7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65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826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63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global reach and density of offices around the world is another factor that enables us to take a broader view. Our 13,000</a:t>
            </a:r>
            <a:r>
              <a:rPr lang="en-GB" baseline="0" dirty="0"/>
              <a:t> </a:t>
            </a:r>
            <a:r>
              <a:rPr lang="en-GB" dirty="0"/>
              <a:t>employees are </a:t>
            </a:r>
            <a:r>
              <a:rPr lang="en-GB" baseline="0" dirty="0"/>
              <a:t>operating in more than 100 countries (we have 350 offices in 90 countries) </a:t>
            </a:r>
            <a:r>
              <a:rPr lang="en-GB" dirty="0"/>
              <a:t>and we pride ourselves of having the same high standards where ever you meet us around the world.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07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Esta herramienta surge para apoyar a empresas que quieren desarrollar nuevos proyectos de generación renovable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y a inversores que tienen que evaluar </a:t>
            </a:r>
            <a:r>
              <a:rPr lang="es-ES" dirty="0" err="1"/>
              <a:t>múltples</a:t>
            </a:r>
            <a:r>
              <a:rPr lang="es-ES" dirty="0"/>
              <a:t> opciones de inversión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En ambos casos necesitan poder identificar dónde están las condiciones que mejor se ajustan a sus criterios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De forma sencilla, interactiva, ágil y configurable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7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Atlas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web application especially designed to assist our clients in the identification of risks, to support their investment decisions in wind and solar assets.</a:t>
            </a:r>
          </a:p>
          <a:p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Online Atlas combines wind and solar resource information layers with an exhaustive catalogue of relevant geographical features affecting a project location. This includes information about protected areas, natural hazard zones, hydrology, terrain models, and other valuable datasets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Besides, the Online Atlas also allows end users to query the system. Users can choose between a wide variety of filters on the available layers, setting up and composing complex conditions in a very intuitive way. The Online Atlas enables the user to easily discover,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narrow down suitable locations on the fly based on her own criteria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offer a powerful tool, yet very easy to use even for GIS-untrained users, bringing all the key functionalities together in a single one-stop web app. And backed by the experience of DNV GL on assessing risks for renewables assets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21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15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744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automated batch and offline processes!</a:t>
            </a:r>
          </a:p>
          <a:p>
            <a:pPr lvl="1"/>
            <a:r>
              <a:rPr lang="en-GB" dirty="0"/>
              <a:t>gather and </a:t>
            </a:r>
            <a:r>
              <a:rPr lang="en-GB" dirty="0" err="1"/>
              <a:t>preprocess</a:t>
            </a:r>
            <a:r>
              <a:rPr lang="en-GB" dirty="0"/>
              <a:t> data</a:t>
            </a:r>
          </a:p>
          <a:p>
            <a:pPr lvl="1"/>
            <a:r>
              <a:rPr lang="en-GB" dirty="0"/>
              <a:t>statistics and profiling</a:t>
            </a:r>
          </a:p>
          <a:p>
            <a:pPr lvl="1"/>
            <a:r>
              <a:rPr lang="en-GB" dirty="0"/>
              <a:t>spatial analysis and calculation</a:t>
            </a:r>
          </a:p>
          <a:p>
            <a:pPr lvl="2"/>
            <a:r>
              <a:rPr lang="en-GB" dirty="0"/>
              <a:t>Voronoi tessellation</a:t>
            </a:r>
          </a:p>
          <a:p>
            <a:pPr lvl="2"/>
            <a:r>
              <a:rPr lang="en-GB" dirty="0"/>
              <a:t>DEM to slope classification</a:t>
            </a:r>
          </a:p>
          <a:p>
            <a:pPr lvl="2"/>
            <a:r>
              <a:rPr lang="en-GB" dirty="0"/>
              <a:t>Multiple GIS data sources consolidation harmonisation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43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Configurable  Filter engine based on templates</a:t>
            </a:r>
          </a:p>
          <a:p>
            <a:r>
              <a:rPr lang="en-GB" dirty="0"/>
              <a:t>For each layer we can define as many filters as needed</a:t>
            </a:r>
          </a:p>
          <a:p>
            <a:r>
              <a:rPr lang="en-GB" dirty="0"/>
              <a:t>Each filter class -&gt; Filtering widget template + Filter function template + Filtering </a:t>
            </a:r>
            <a:r>
              <a:rPr lang="en-GB" dirty="0" err="1"/>
              <a:t>callback</a:t>
            </a:r>
            <a:r>
              <a:rPr lang="en-GB" dirty="0"/>
              <a:t> template</a:t>
            </a:r>
          </a:p>
          <a:p>
            <a:endParaRPr lang="en-GB" dirty="0"/>
          </a:p>
          <a:p>
            <a:r>
              <a:rPr lang="en-GB" dirty="0"/>
              <a:t>Different filter Classes</a:t>
            </a:r>
          </a:p>
          <a:p>
            <a:pPr marL="171450" indent="-171450">
              <a:buFontTx/>
              <a:buChar char="-"/>
            </a:pPr>
            <a:r>
              <a:rPr lang="en-GB" dirty="0"/>
              <a:t>Inclusive vs Exclusive</a:t>
            </a:r>
          </a:p>
          <a:p>
            <a:pPr marL="171450" indent="-171450">
              <a:buFontTx/>
              <a:buChar char="-"/>
            </a:pPr>
            <a:r>
              <a:rPr lang="en-GB" dirty="0"/>
              <a:t>By </a:t>
            </a:r>
            <a:r>
              <a:rPr lang="en-GB" dirty="0" err="1"/>
              <a:t>Attrib</a:t>
            </a:r>
            <a:r>
              <a:rPr lang="en-GB" dirty="0"/>
              <a:t> Value / Distance / Distance + </a:t>
            </a:r>
            <a:r>
              <a:rPr lang="en-GB" dirty="0" err="1"/>
              <a:t>attr</a:t>
            </a:r>
            <a:r>
              <a:rPr lang="en-GB" dirty="0"/>
              <a:t>. range / Distance + cat. single choice / Distance + cat. multiple choice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Filter calculation</a:t>
            </a:r>
          </a:p>
          <a:p>
            <a:pPr marL="171450" indent="-171450">
              <a:buFontTx/>
              <a:buChar char="-"/>
            </a:pPr>
            <a:r>
              <a:rPr lang="en-GB" dirty="0"/>
              <a:t>Spatial buffering and feature filtering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Filter composition</a:t>
            </a:r>
          </a:p>
          <a:p>
            <a:pPr marL="0" indent="0">
              <a:buFontTx/>
              <a:buNone/>
            </a:pPr>
            <a:r>
              <a:rPr lang="en-GB" dirty="0"/>
              <a:t>- Spatial algebra operators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17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EC2AB-FD5C-4EF7-AF8D-FB95907AF3A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99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1125538"/>
            <a:ext cx="11857565" cy="3152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433" y="1605600"/>
            <a:ext cx="8593668" cy="702502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3601" y="4179682"/>
            <a:ext cx="11862000" cy="0"/>
          </a:xfrm>
          <a:prstGeom prst="line">
            <a:avLst/>
          </a:prstGeom>
          <a:ln w="2794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0" y="6195600"/>
            <a:ext cx="11857567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9131301" y="6481529"/>
            <a:ext cx="272754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pic>
        <p:nvPicPr>
          <p:cNvPr id="23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r="1"/>
          <a:stretch/>
        </p:blipFill>
        <p:spPr bwMode="auto">
          <a:xfrm>
            <a:off x="1" y="260350"/>
            <a:ext cx="11857037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7"/>
          </p:nvPr>
        </p:nvSpPr>
        <p:spPr>
          <a:xfrm>
            <a:off x="334431" y="6508356"/>
            <a:ext cx="276467" cy="179340"/>
          </a:xfrm>
        </p:spPr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SD_FLD_Copyright"/>
          <p:cNvSpPr txBox="1"/>
          <p:nvPr userDrawn="1"/>
        </p:nvSpPr>
        <p:spPr>
          <a:xfrm>
            <a:off x="610899" y="6508357"/>
            <a:ext cx="5402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noProof="0" dirty="0">
                <a:solidFill>
                  <a:schemeClr val="tx1"/>
                </a:solidFill>
              </a:rPr>
              <a:t>DNV GL ©</a:t>
            </a:r>
          </a:p>
        </p:txBody>
      </p:sp>
      <p:sp>
        <p:nvSpPr>
          <p:cNvPr id="26" name="SD_FLD_Author"/>
          <p:cNvSpPr txBox="1">
            <a:spLocks noChangeArrowheads="1"/>
          </p:cNvSpPr>
          <p:nvPr userDrawn="1"/>
        </p:nvSpPr>
        <p:spPr bwMode="auto">
          <a:xfrm>
            <a:off x="334431" y="3542827"/>
            <a:ext cx="8593670" cy="29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Ruben Moreno</a:t>
            </a:r>
            <a:endParaRPr lang="en-GB" altLang="ja-JP" sz="18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334433" y="3834426"/>
            <a:ext cx="8593668" cy="33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16 November 2019</a:t>
            </a:r>
            <a:endParaRPr lang="en-GB" sz="18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Confidentiality"/>
          <p:cNvSpPr/>
          <p:nvPr userDrawn="1"/>
        </p:nvSpPr>
        <p:spPr>
          <a:xfrm>
            <a:off x="334433" y="6022832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8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SD_FLD_DocumentNumber"/>
          <p:cNvSpPr txBox="1">
            <a:spLocks noChangeArrowheads="1"/>
          </p:cNvSpPr>
          <p:nvPr userDrawn="1"/>
        </p:nvSpPr>
        <p:spPr bwMode="auto">
          <a:xfrm>
            <a:off x="1886137" y="6508356"/>
            <a:ext cx="4109851" cy="18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8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30" name="SD_FLD_BusinessAreaName"/>
          <p:cNvSpPr/>
          <p:nvPr userDrawn="1"/>
        </p:nvSpPr>
        <p:spPr>
          <a:xfrm>
            <a:off x="334431" y="1360800"/>
            <a:ext cx="8593669" cy="209126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Energy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334962" y="2420888"/>
            <a:ext cx="8593137" cy="648072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SD_FLD_Draft" hidden="1"/>
          <p:cNvSpPr txBox="1">
            <a:spLocks noChangeArrowheads="1"/>
          </p:cNvSpPr>
          <p:nvPr userDrawn="1"/>
        </p:nvSpPr>
        <p:spPr bwMode="auto">
          <a:xfrm>
            <a:off x="5340350" y="5927025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963" y="1270801"/>
            <a:ext cx="5659437" cy="464263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199188" y="1268413"/>
            <a:ext cx="5657452" cy="4645025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267200"/>
            <a:ext cx="11856000" cy="4643438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56069"/>
            <a:ext cx="11861800" cy="257369"/>
          </a:xfrm>
          <a:solidFill>
            <a:schemeClr val="bg1">
              <a:alpha val="70000"/>
            </a:schemeClr>
          </a:solidFill>
        </p:spPr>
        <p:txBody>
          <a:bodyPr wrap="square" lIns="334800" tIns="36000" rIns="334800" bIns="36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934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1268413"/>
            <a:ext cx="11856640" cy="4645025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Table Placeholder 11">
            <a:extLst>
              <a:ext uri="{FF2B5EF4-FFF2-40B4-BE49-F238E27FC236}">
                <a16:creationId xmlns:a16="http://schemas.microsoft.com/office/drawing/2014/main" id="{2C46DE60-69E8-4524-B675-3EBD90039E2D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0" y="5796519"/>
            <a:ext cx="11856000" cy="2794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04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wi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412C1D-AC81-4F31-9EE1-E1F8DAC2AA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9200"/>
            <a:ext cx="11861800" cy="5652000"/>
          </a:xfrm>
          <a:custGeom>
            <a:avLst/>
            <a:gdLst>
              <a:gd name="connsiteX0" fmla="*/ 0 w 11861800"/>
              <a:gd name="connsiteY0" fmla="*/ 0 h 5356187"/>
              <a:gd name="connsiteX1" fmla="*/ 11861800 w 11861800"/>
              <a:gd name="connsiteY1" fmla="*/ 0 h 5356187"/>
              <a:gd name="connsiteX2" fmla="*/ 11861800 w 11861800"/>
              <a:gd name="connsiteY2" fmla="*/ 1088368 h 5356187"/>
              <a:gd name="connsiteX3" fmla="*/ 11856000 w 11861800"/>
              <a:gd name="connsiteY3" fmla="*/ 1088368 h 5356187"/>
              <a:gd name="connsiteX4" fmla="*/ 11856000 w 11861800"/>
              <a:gd name="connsiteY4" fmla="*/ 5356187 h 5356187"/>
              <a:gd name="connsiteX5" fmla="*/ 0 w 11861800"/>
              <a:gd name="connsiteY5" fmla="*/ 5356187 h 5356187"/>
              <a:gd name="connsiteX6" fmla="*/ 0 w 11861800"/>
              <a:gd name="connsiteY6" fmla="*/ 1088368 h 5356187"/>
              <a:gd name="connsiteX7" fmla="*/ 0 w 11861800"/>
              <a:gd name="connsiteY7" fmla="*/ 676500 h 535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61800" h="5356187">
                <a:moveTo>
                  <a:pt x="0" y="0"/>
                </a:moveTo>
                <a:lnTo>
                  <a:pt x="11861800" y="0"/>
                </a:lnTo>
                <a:lnTo>
                  <a:pt x="11861800" y="1088368"/>
                </a:lnTo>
                <a:lnTo>
                  <a:pt x="11856000" y="1088368"/>
                </a:lnTo>
                <a:lnTo>
                  <a:pt x="11856000" y="5356187"/>
                </a:lnTo>
                <a:lnTo>
                  <a:pt x="0" y="5356187"/>
                </a:lnTo>
                <a:lnTo>
                  <a:pt x="0" y="1088368"/>
                </a:lnTo>
                <a:lnTo>
                  <a:pt x="0" y="6765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346200"/>
            <a:ext cx="8928100" cy="1107026"/>
          </a:xfrm>
          <a:solidFill>
            <a:schemeClr val="accent4">
              <a:alpha val="80000"/>
            </a:schemeClr>
          </a:solidFill>
        </p:spPr>
        <p:txBody>
          <a:bodyPr lIns="334800" tIns="334800" rIns="540000" bIns="334800" anchor="t" anchorCtr="0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796519"/>
            <a:ext cx="11856000" cy="2794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02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412C1D-AC81-4F31-9EE1-E1F8DAC2AA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9200"/>
            <a:ext cx="11861800" cy="5652000"/>
          </a:xfrm>
          <a:custGeom>
            <a:avLst/>
            <a:gdLst>
              <a:gd name="connsiteX0" fmla="*/ 0 w 11861800"/>
              <a:gd name="connsiteY0" fmla="*/ 0 h 5356187"/>
              <a:gd name="connsiteX1" fmla="*/ 11861800 w 11861800"/>
              <a:gd name="connsiteY1" fmla="*/ 0 h 5356187"/>
              <a:gd name="connsiteX2" fmla="*/ 11861800 w 11861800"/>
              <a:gd name="connsiteY2" fmla="*/ 1088368 h 5356187"/>
              <a:gd name="connsiteX3" fmla="*/ 11856000 w 11861800"/>
              <a:gd name="connsiteY3" fmla="*/ 1088368 h 5356187"/>
              <a:gd name="connsiteX4" fmla="*/ 11856000 w 11861800"/>
              <a:gd name="connsiteY4" fmla="*/ 5356187 h 5356187"/>
              <a:gd name="connsiteX5" fmla="*/ 0 w 11861800"/>
              <a:gd name="connsiteY5" fmla="*/ 5356187 h 5356187"/>
              <a:gd name="connsiteX6" fmla="*/ 0 w 11861800"/>
              <a:gd name="connsiteY6" fmla="*/ 1088368 h 5356187"/>
              <a:gd name="connsiteX7" fmla="*/ 0 w 11861800"/>
              <a:gd name="connsiteY7" fmla="*/ 676500 h 535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61800" h="5356187">
                <a:moveTo>
                  <a:pt x="0" y="0"/>
                </a:moveTo>
                <a:lnTo>
                  <a:pt x="11861800" y="0"/>
                </a:lnTo>
                <a:lnTo>
                  <a:pt x="11861800" y="1088368"/>
                </a:lnTo>
                <a:lnTo>
                  <a:pt x="11856000" y="1088368"/>
                </a:lnTo>
                <a:lnTo>
                  <a:pt x="11856000" y="5356187"/>
                </a:lnTo>
                <a:lnTo>
                  <a:pt x="0" y="5356187"/>
                </a:lnTo>
                <a:lnTo>
                  <a:pt x="0" y="1088368"/>
                </a:lnTo>
                <a:lnTo>
                  <a:pt x="0" y="6765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Table Placeholder 11"/>
          <p:cNvSpPr>
            <a:spLocks noGrp="1"/>
          </p:cNvSpPr>
          <p:nvPr>
            <p:ph type="tbl" sz="quarter" idx="15"/>
          </p:nvPr>
        </p:nvSpPr>
        <p:spPr>
          <a:xfrm>
            <a:off x="0" y="5796519"/>
            <a:ext cx="11856000" cy="2794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056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71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SD_FLD_Confidentiality"/>
          <p:cNvSpPr/>
          <p:nvPr userDrawn="1"/>
        </p:nvSpPr>
        <p:spPr>
          <a:xfrm>
            <a:off x="334433" y="6022832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8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D_FLD_Draft" hidden="1"/>
          <p:cNvSpPr txBox="1">
            <a:spLocks noChangeArrowheads="1"/>
          </p:cNvSpPr>
          <p:nvPr userDrawn="1"/>
        </p:nvSpPr>
        <p:spPr bwMode="auto">
          <a:xfrm>
            <a:off x="5340350" y="5927025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260350"/>
            <a:ext cx="11857565" cy="3161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1262573"/>
            <a:ext cx="11234175" cy="1304415"/>
          </a:xfrm>
        </p:spPr>
        <p:txBody>
          <a:bodyPr anchor="t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3319536"/>
            <a:ext cx="11857567" cy="0"/>
          </a:xfrm>
          <a:prstGeom prst="line">
            <a:avLst/>
          </a:prstGeom>
          <a:ln w="2794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4430" y="3518053"/>
            <a:ext cx="8593669" cy="216024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430" y="3803626"/>
            <a:ext cx="8593669" cy="276880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Email address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34430" y="4080506"/>
            <a:ext cx="8593669" cy="32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Telephone number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34434" y="5769261"/>
            <a:ext cx="272754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2885" y="4869160"/>
            <a:ext cx="27275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400" b="1" cap="none" baseline="0" noProof="1">
                <a:solidFill>
                  <a:schemeClr val="tx1"/>
                </a:solidFill>
              </a:rPr>
              <a:t>www.dnvgl.com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44DC3E0-F7AD-4156-9AC3-7521913560CB}"/>
              </a:ext>
            </a:extLst>
          </p:cNvPr>
          <p:cNvSpPr txBox="1">
            <a:spLocks/>
          </p:cNvSpPr>
          <p:nvPr userDrawn="1"/>
        </p:nvSpPr>
        <p:spPr>
          <a:xfrm>
            <a:off x="7464152" y="5446066"/>
            <a:ext cx="4380845" cy="467372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The trademarks DNV GL</a:t>
            </a:r>
            <a:r>
              <a:rPr lang="en-GB" baseline="30000" dirty="0">
                <a:solidFill>
                  <a:schemeClr val="bg1">
                    <a:lumMod val="75000"/>
                  </a:schemeClr>
                </a:solidFill>
              </a:rPr>
              <a:t>®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DNV</a:t>
            </a:r>
            <a:r>
              <a:rPr lang="en-GB" baseline="30000" dirty="0">
                <a:solidFill>
                  <a:schemeClr val="bg1">
                    <a:lumMod val="75000"/>
                  </a:schemeClr>
                </a:solidFill>
              </a:rPr>
              <a:t>®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, the Horizon Graphic and Det Norske Veritas</a:t>
            </a:r>
            <a:r>
              <a:rPr lang="en-GB" baseline="30000" dirty="0">
                <a:solidFill>
                  <a:schemeClr val="bg1">
                    <a:lumMod val="75000"/>
                  </a:schemeClr>
                </a:solidFill>
              </a:rPr>
              <a:t>®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are the properties of companies in the Det Norske Veritas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4432" y="1268413"/>
            <a:ext cx="11522209" cy="46450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rgbClr val="333333"/>
              </a:buClr>
              <a:buFont typeface="+mj-lt"/>
              <a:buAutoNum type="arabicPeriod"/>
              <a:defRPr b="1"/>
            </a:lvl1pPr>
            <a:lvl2pPr marL="522000" indent="-180000">
              <a:buFont typeface="Wingdings" panose="05000000000000000000" pitchFamily="2" charset="2"/>
              <a:buChar char="§"/>
              <a:defRPr/>
            </a:lvl2pPr>
            <a:lvl3pPr marL="738000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740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125538"/>
            <a:ext cx="11857567" cy="347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432" y="1728000"/>
            <a:ext cx="11090160" cy="1909957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4503543"/>
            <a:ext cx="11857567" cy="0"/>
          </a:xfrm>
          <a:prstGeom prst="line">
            <a:avLst/>
          </a:prstGeom>
          <a:ln w="2794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r="1"/>
          <a:stretch/>
        </p:blipFill>
        <p:spPr bwMode="auto">
          <a:xfrm>
            <a:off x="1" y="260350"/>
            <a:ext cx="11857037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 userDrawn="1"/>
        </p:nvCxnSpPr>
        <p:spPr>
          <a:xfrm>
            <a:off x="0" y="6195600"/>
            <a:ext cx="11857567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9131301" y="6481529"/>
            <a:ext cx="272754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sp>
        <p:nvSpPr>
          <p:cNvPr id="20" name="SD_FLD_Copyright"/>
          <p:cNvSpPr txBox="1"/>
          <p:nvPr userDrawn="1"/>
        </p:nvSpPr>
        <p:spPr>
          <a:xfrm>
            <a:off x="610899" y="6508357"/>
            <a:ext cx="5402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noProof="0" dirty="0">
                <a:solidFill>
                  <a:schemeClr val="tx1"/>
                </a:solidFill>
              </a:rPr>
              <a:t>DNV GL ©</a:t>
            </a:r>
          </a:p>
        </p:txBody>
      </p:sp>
      <p:sp>
        <p:nvSpPr>
          <p:cNvPr id="19" name="SD_FLD_DocumentDate"/>
          <p:cNvSpPr txBox="1">
            <a:spLocks noChangeArrowheads="1"/>
          </p:cNvSpPr>
          <p:nvPr userDrawn="1"/>
        </p:nvSpPr>
        <p:spPr bwMode="auto">
          <a:xfrm>
            <a:off x="2255572" y="6508356"/>
            <a:ext cx="3740415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800">
                <a:solidFill>
                  <a:schemeClr val="tx1"/>
                </a:solidFill>
                <a:ea typeface="ＭＳ Ｐゴシック" charset="-128"/>
                <a:cs typeface="Arial" charset="0"/>
              </a:rPr>
              <a:t>16 November 2019</a:t>
            </a:r>
            <a:endParaRPr lang="en-GB" altLang="ja-JP" sz="8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2" name="SD_FLD_Confidentiality"/>
          <p:cNvSpPr/>
          <p:nvPr userDrawn="1"/>
        </p:nvSpPr>
        <p:spPr>
          <a:xfrm>
            <a:off x="334433" y="6022832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8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D_FLD_BusinessAreaName"/>
          <p:cNvSpPr/>
          <p:nvPr userDrawn="1"/>
        </p:nvSpPr>
        <p:spPr>
          <a:xfrm>
            <a:off x="334431" y="1360800"/>
            <a:ext cx="8593669" cy="209126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Energy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D_FLD_Draft" hidden="1"/>
          <p:cNvSpPr txBox="1">
            <a:spLocks noChangeArrowheads="1"/>
          </p:cNvSpPr>
          <p:nvPr userDrawn="1"/>
        </p:nvSpPr>
        <p:spPr bwMode="auto">
          <a:xfrm>
            <a:off x="5340350" y="5927025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67748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1126596"/>
            <a:ext cx="11857565" cy="2970000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4121994"/>
            <a:ext cx="11857038" cy="17914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432" y="4719836"/>
            <a:ext cx="11090160" cy="1037283"/>
          </a:xfrm>
        </p:spPr>
        <p:txBody>
          <a:bodyPr anchor="t" anchorCtr="0">
            <a:noAutofit/>
          </a:bodyPr>
          <a:lstStyle>
            <a:lvl1pPr>
              <a:lnSpc>
                <a:spcPct val="91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4101673"/>
            <a:ext cx="11857567" cy="0"/>
          </a:xfrm>
          <a:prstGeom prst="line">
            <a:avLst/>
          </a:prstGeom>
          <a:ln w="2794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1301" y="6481529"/>
            <a:ext cx="272754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pic>
        <p:nvPicPr>
          <p:cNvPr id="24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r="1"/>
          <a:stretch/>
        </p:blipFill>
        <p:spPr bwMode="auto">
          <a:xfrm>
            <a:off x="1" y="260350"/>
            <a:ext cx="11857037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 userDrawn="1"/>
        </p:nvCxnSpPr>
        <p:spPr>
          <a:xfrm>
            <a:off x="0" y="6195600"/>
            <a:ext cx="11857567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D_FLD_Copyright"/>
          <p:cNvSpPr txBox="1"/>
          <p:nvPr userDrawn="1"/>
        </p:nvSpPr>
        <p:spPr>
          <a:xfrm>
            <a:off x="610899" y="6508357"/>
            <a:ext cx="5402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noProof="0" dirty="0">
                <a:solidFill>
                  <a:schemeClr val="tx1"/>
                </a:solidFill>
              </a:rPr>
              <a:t>DNV GL ©</a:t>
            </a:r>
          </a:p>
        </p:txBody>
      </p:sp>
      <p:sp>
        <p:nvSpPr>
          <p:cNvPr id="20" name="SD_FLD_Confidentiality"/>
          <p:cNvSpPr/>
          <p:nvPr userDrawn="1"/>
        </p:nvSpPr>
        <p:spPr>
          <a:xfrm>
            <a:off x="334433" y="6022832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8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D_FLD_DocumentDate"/>
          <p:cNvSpPr txBox="1">
            <a:spLocks noChangeArrowheads="1"/>
          </p:cNvSpPr>
          <p:nvPr userDrawn="1"/>
        </p:nvSpPr>
        <p:spPr bwMode="auto">
          <a:xfrm>
            <a:off x="2255572" y="6508356"/>
            <a:ext cx="3740415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800">
                <a:solidFill>
                  <a:schemeClr val="tx1"/>
                </a:solidFill>
                <a:ea typeface="ＭＳ Ｐゴシック" charset="-128"/>
                <a:cs typeface="Arial" charset="0"/>
              </a:rPr>
              <a:t>16 November 2019</a:t>
            </a:r>
            <a:endParaRPr lang="en-GB" altLang="ja-JP" sz="8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6" name="SD_FLD_BusinessAreaName"/>
          <p:cNvSpPr/>
          <p:nvPr userDrawn="1"/>
        </p:nvSpPr>
        <p:spPr>
          <a:xfrm>
            <a:off x="334431" y="4352300"/>
            <a:ext cx="8593669" cy="209126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Energy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D_FLD_Draft" hidden="1"/>
          <p:cNvSpPr txBox="1">
            <a:spLocks noChangeArrowheads="1"/>
          </p:cNvSpPr>
          <p:nvPr userDrawn="1"/>
        </p:nvSpPr>
        <p:spPr bwMode="auto">
          <a:xfrm>
            <a:off x="5340350" y="5927025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" y="1125538"/>
            <a:ext cx="11857037" cy="266269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" y="3810227"/>
            <a:ext cx="11857565" cy="2103211"/>
          </a:xfrm>
          <a:prstGeom prst="rect">
            <a:avLst/>
          </a:prstGeom>
          <a:solidFill>
            <a:srgbClr val="00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433" y="4190400"/>
            <a:ext cx="8593668" cy="736833"/>
          </a:xfrm>
        </p:spPr>
        <p:txBody>
          <a:bodyPr>
            <a:noAutofit/>
          </a:bodyPr>
          <a:lstStyle>
            <a:lvl1pPr>
              <a:lnSpc>
                <a:spcPct val="91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3798614"/>
            <a:ext cx="11857567" cy="0"/>
          </a:xfrm>
          <a:prstGeom prst="line">
            <a:avLst/>
          </a:prstGeom>
          <a:ln w="2794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9131301" y="6481529"/>
            <a:ext cx="272754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b="1" cap="all" baseline="0" noProof="1">
                <a:solidFill>
                  <a:schemeClr val="accent2"/>
                </a:solidFill>
              </a:rPr>
              <a:t>Safer, smarter, greener</a:t>
            </a:r>
          </a:p>
        </p:txBody>
      </p:sp>
      <p:pic>
        <p:nvPicPr>
          <p:cNvPr id="25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r="1"/>
          <a:stretch/>
        </p:blipFill>
        <p:spPr bwMode="auto">
          <a:xfrm>
            <a:off x="1" y="260350"/>
            <a:ext cx="11857037" cy="5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/>
          <p:nvPr userDrawn="1"/>
        </p:nvCxnSpPr>
        <p:spPr>
          <a:xfrm>
            <a:off x="0" y="6195600"/>
            <a:ext cx="11857567" cy="0"/>
          </a:xfrm>
          <a:prstGeom prst="line">
            <a:avLst/>
          </a:prstGeom>
          <a:ln w="63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D_FLD_Copyright"/>
          <p:cNvSpPr txBox="1"/>
          <p:nvPr userDrawn="1"/>
        </p:nvSpPr>
        <p:spPr>
          <a:xfrm>
            <a:off x="610899" y="6508357"/>
            <a:ext cx="5402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noProof="0" dirty="0">
                <a:solidFill>
                  <a:schemeClr val="tx1"/>
                </a:solidFill>
              </a:rPr>
              <a:t>DNV GL ©</a:t>
            </a:r>
          </a:p>
        </p:txBody>
      </p:sp>
      <p:sp>
        <p:nvSpPr>
          <p:cNvPr id="21" name="SD_FLD_DocumentNumber"/>
          <p:cNvSpPr txBox="1">
            <a:spLocks noChangeArrowheads="1"/>
          </p:cNvSpPr>
          <p:nvPr userDrawn="1"/>
        </p:nvSpPr>
        <p:spPr bwMode="auto">
          <a:xfrm>
            <a:off x="1886137" y="6508356"/>
            <a:ext cx="4109851" cy="18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GB" altLang="ja-JP" sz="800" dirty="0">
              <a:solidFill>
                <a:srgbClr val="0000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2" name="SD_FLD_Confidentiality"/>
          <p:cNvSpPr/>
          <p:nvPr userDrawn="1"/>
        </p:nvSpPr>
        <p:spPr>
          <a:xfrm>
            <a:off x="334433" y="6022832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8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D_FLD_DocumentDate"/>
          <p:cNvSpPr/>
          <p:nvPr userDrawn="1"/>
        </p:nvSpPr>
        <p:spPr>
          <a:xfrm>
            <a:off x="334433" y="5660878"/>
            <a:ext cx="8593668" cy="2525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16 November 2019</a:t>
            </a:r>
            <a:endParaRPr lang="en-GB" sz="14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SD_FLD_Author"/>
          <p:cNvSpPr txBox="1">
            <a:spLocks noChangeArrowheads="1"/>
          </p:cNvSpPr>
          <p:nvPr userDrawn="1"/>
        </p:nvSpPr>
        <p:spPr bwMode="auto">
          <a:xfrm>
            <a:off x="334431" y="5409220"/>
            <a:ext cx="8593670" cy="24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 anchorCtr="0"/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r>
              <a:rPr lang="en-GB" altLang="ja-JP" sz="1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Ruben Moreno</a:t>
            </a:r>
            <a:endParaRPr lang="en-GB" altLang="ja-JP" sz="14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D_FLD_BusinessAreaName"/>
          <p:cNvSpPr/>
          <p:nvPr userDrawn="1"/>
        </p:nvSpPr>
        <p:spPr>
          <a:xfrm>
            <a:off x="334431" y="3944453"/>
            <a:ext cx="8593669" cy="209126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lnSpc>
                <a:spcPct val="113000"/>
              </a:lnSpc>
              <a:spcBef>
                <a:spcPts val="600"/>
              </a:spcBef>
            </a:pPr>
            <a:r>
              <a:rPr lang="en-GB" sz="12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Energy</a:t>
            </a:r>
            <a:endParaRPr lang="en-GB" sz="1200" b="1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34431" y="5039166"/>
            <a:ext cx="8593670" cy="324036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0" name="SD_FLD_Draft" hidden="1"/>
          <p:cNvSpPr txBox="1">
            <a:spLocks noChangeArrowheads="1"/>
          </p:cNvSpPr>
          <p:nvPr userDrawn="1"/>
        </p:nvSpPr>
        <p:spPr bwMode="auto">
          <a:xfrm>
            <a:off x="5340350" y="5927025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2506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60349"/>
            <a:ext cx="11857565" cy="56502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3" y="1268761"/>
            <a:ext cx="8593667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794703"/>
            <a:ext cx="11856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260349"/>
            <a:ext cx="11856000" cy="5650271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3" y="1268761"/>
            <a:ext cx="8593667" cy="1298228"/>
          </a:xfrm>
        </p:spPr>
        <p:txBody>
          <a:bodyPr anchor="t">
            <a:no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4"/>
          </p:nvPr>
        </p:nvSpPr>
        <p:spPr>
          <a:xfrm>
            <a:off x="0" y="5796000"/>
            <a:ext cx="11856000" cy="2794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9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431" y="1268414"/>
            <a:ext cx="5659969" cy="464502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188" y="1268414"/>
            <a:ext cx="5657454" cy="464502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970248"/>
            <a:ext cx="5659967" cy="575287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9187" y="970248"/>
            <a:ext cx="5657453" cy="576000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334431" y="1627201"/>
            <a:ext cx="5659969" cy="428623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9188" y="1627201"/>
            <a:ext cx="5657454" cy="428623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-1" b="-44689"/>
          <a:stretch/>
        </p:blipFill>
        <p:spPr bwMode="auto">
          <a:xfrm>
            <a:off x="-1" y="6202575"/>
            <a:ext cx="11856377" cy="5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41082"/>
            <a:ext cx="11522208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268412"/>
            <a:ext cx="11522208" cy="46443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433" y="6687696"/>
            <a:ext cx="4141386" cy="1741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4431" y="6508356"/>
            <a:ext cx="276467" cy="17934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FLD_Copyright"/>
          <p:cNvSpPr txBox="1"/>
          <p:nvPr userDrawn="1"/>
        </p:nvSpPr>
        <p:spPr>
          <a:xfrm>
            <a:off x="610899" y="6508357"/>
            <a:ext cx="5402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noProof="0" dirty="0">
                <a:solidFill>
                  <a:schemeClr val="tx1"/>
                </a:solidFill>
              </a:rPr>
              <a:t>DNV GL ©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" y="951174"/>
            <a:ext cx="11856641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D_FLD_Confidentiality"/>
          <p:cNvSpPr/>
          <p:nvPr userDrawn="1"/>
        </p:nvSpPr>
        <p:spPr>
          <a:xfrm>
            <a:off x="334433" y="6022832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8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D_FLD_Draft" hidden="1"/>
          <p:cNvSpPr txBox="1">
            <a:spLocks noChangeArrowheads="1"/>
          </p:cNvSpPr>
          <p:nvPr userDrawn="1"/>
        </p:nvSpPr>
        <p:spPr bwMode="auto">
          <a:xfrm>
            <a:off x="5340350" y="5927025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16" name="SD_FLD_DocumentDate"/>
          <p:cNvSpPr txBox="1">
            <a:spLocks noChangeArrowheads="1"/>
          </p:cNvSpPr>
          <p:nvPr userDrawn="1"/>
        </p:nvSpPr>
        <p:spPr bwMode="auto">
          <a:xfrm>
            <a:off x="2255572" y="6508356"/>
            <a:ext cx="3740415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800">
                <a:solidFill>
                  <a:schemeClr val="tx1"/>
                </a:solidFill>
                <a:ea typeface="ＭＳ Ｐゴシック" charset="-128"/>
                <a:cs typeface="Arial" charset="0"/>
              </a:rPr>
              <a:t>16 November 2019</a:t>
            </a:r>
            <a:endParaRPr lang="en-GB" altLang="ja-JP" sz="8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65" r:id="rId7"/>
    <p:sldLayoutId id="2147483652" r:id="rId8"/>
    <p:sldLayoutId id="2147483653" r:id="rId9"/>
    <p:sldLayoutId id="2147483664" r:id="rId10"/>
    <p:sldLayoutId id="2147483666" r:id="rId11"/>
    <p:sldLayoutId id="2147483677" r:id="rId12"/>
    <p:sldLayoutId id="2147483675" r:id="rId13"/>
    <p:sldLayoutId id="2147483676" r:id="rId14"/>
    <p:sldLayoutId id="2147483654" r:id="rId15"/>
    <p:sldLayoutId id="2147483655" r:id="rId16"/>
    <p:sldLayoutId id="2147483667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4160" userDrawn="1">
          <p15:clr>
            <a:srgbClr val="F26B43"/>
          </p15:clr>
        </p15:guide>
        <p15:guide id="3" orient="horz" pos="848" userDrawn="1">
          <p15:clr>
            <a:srgbClr val="F26B43"/>
          </p15:clr>
        </p15:guide>
        <p15:guide id="4" orient="horz" pos="800" userDrawn="1">
          <p15:clr>
            <a:srgbClr val="F26B43"/>
          </p15:clr>
        </p15:guide>
        <p15:guide id="5" orient="horz" pos="3728" userDrawn="1">
          <p15:clr>
            <a:srgbClr val="F26B43"/>
          </p15:clr>
        </p15:guide>
        <p15:guide id="6" pos="1928" userDrawn="1">
          <p15:clr>
            <a:srgbClr val="F26B43"/>
          </p15:clr>
        </p15:guide>
        <p15:guide id="7" pos="208" userDrawn="1">
          <p15:clr>
            <a:srgbClr val="F26B43"/>
          </p15:clr>
        </p15:guide>
        <p15:guide id="8" pos="7472" userDrawn="1">
          <p15:clr>
            <a:srgbClr val="F26B43"/>
          </p15:clr>
        </p15:guide>
        <p15:guide id="9" pos="5752" userDrawn="1">
          <p15:clr>
            <a:srgbClr val="F26B43"/>
          </p15:clr>
        </p15:guide>
        <p15:guide id="10" pos="5624" userDrawn="1">
          <p15:clr>
            <a:srgbClr val="F26B43"/>
          </p15:clr>
        </p15:guide>
        <p15:guide id="11" pos="3904" userDrawn="1">
          <p15:clr>
            <a:srgbClr val="F26B43"/>
          </p15:clr>
        </p15:guide>
        <p15:guide id="12" pos="3776" userDrawn="1">
          <p15:clr>
            <a:srgbClr val="F26B43"/>
          </p15:clr>
        </p15:guide>
        <p15:guide id="13" pos="2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U:\DNV\New upgrading projects received September 2013\PPT project assigned September 2013-\work\A4 PPT logos.emf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-1" b="-44689"/>
          <a:stretch/>
        </p:blipFill>
        <p:spPr bwMode="auto">
          <a:xfrm>
            <a:off x="-1" y="6202575"/>
            <a:ext cx="11856377" cy="5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41082"/>
            <a:ext cx="11522208" cy="67008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268412"/>
            <a:ext cx="11522208" cy="46443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433" y="6687696"/>
            <a:ext cx="4141386" cy="1741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="1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4431" y="6508356"/>
            <a:ext cx="276467" cy="17934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BA07366-CB75-4AA8-9E5B-928B849F427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D_FLD_Copyright"/>
          <p:cNvSpPr txBox="1"/>
          <p:nvPr userDrawn="1"/>
        </p:nvSpPr>
        <p:spPr>
          <a:xfrm>
            <a:off x="610899" y="6508357"/>
            <a:ext cx="5402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noProof="0" dirty="0">
                <a:solidFill>
                  <a:schemeClr val="tx1"/>
                </a:solidFill>
              </a:rPr>
              <a:t>DNV GL ©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" y="951174"/>
            <a:ext cx="11856641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D_FLD_Confidentiality"/>
          <p:cNvSpPr/>
          <p:nvPr userDrawn="1"/>
        </p:nvSpPr>
        <p:spPr>
          <a:xfrm>
            <a:off x="334433" y="6022832"/>
            <a:ext cx="2845013" cy="1603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8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D_FLD_DocumentDate"/>
          <p:cNvSpPr txBox="1">
            <a:spLocks noChangeArrowheads="1"/>
          </p:cNvSpPr>
          <p:nvPr userDrawn="1"/>
        </p:nvSpPr>
        <p:spPr bwMode="auto">
          <a:xfrm>
            <a:off x="2255572" y="6508356"/>
            <a:ext cx="3740415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>
              <a:spcBef>
                <a:spcPct val="50000"/>
              </a:spcBef>
            </a:pPr>
            <a:r>
              <a:rPr lang="en-GB" altLang="ja-JP" sz="800">
                <a:solidFill>
                  <a:schemeClr val="tx1"/>
                </a:solidFill>
                <a:ea typeface="ＭＳ Ｐゴシック" charset="-128"/>
                <a:cs typeface="Arial" charset="0"/>
              </a:rPr>
              <a:t>16 November 2019</a:t>
            </a:r>
            <a:endParaRPr lang="en-GB" altLang="ja-JP" sz="800" dirty="0">
              <a:solidFill>
                <a:schemeClr val="tx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4" name="SD_FLD_Draft" hidden="1"/>
          <p:cNvSpPr txBox="1">
            <a:spLocks noChangeArrowheads="1"/>
          </p:cNvSpPr>
          <p:nvPr userDrawn="1"/>
        </p:nvSpPr>
        <p:spPr bwMode="auto">
          <a:xfrm>
            <a:off x="5340350" y="5927025"/>
            <a:ext cx="1511300" cy="23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GB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8001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Wingdings" panose="05000000000000000000" pitchFamily="2" charset="2"/>
        <a:buChar char="§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28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000" indent="-198000" algn="l" defTabSz="914400" rtl="0" eaLnBrk="1" latinLnBrk="0" hangingPunct="1">
        <a:lnSpc>
          <a:spcPct val="114000"/>
        </a:lnSpc>
        <a:spcBef>
          <a:spcPts val="600"/>
        </a:spcBef>
        <a:buClr>
          <a:srgbClr val="3F9C35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0BCF-2AAD-4A2A-B33E-AB3509852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Online Atlas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9E1DE-D91D-43C5-AD48-0CB1A2A967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D8ADFE-8D96-4021-A338-7D015E999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Cómo</a:t>
            </a:r>
            <a:r>
              <a:rPr lang="en-GB" dirty="0"/>
              <a:t> </a:t>
            </a:r>
            <a:r>
              <a:rPr lang="en-GB" dirty="0" err="1"/>
              <a:t>identificar</a:t>
            </a:r>
            <a:r>
              <a:rPr lang="en-GB" dirty="0"/>
              <a:t> </a:t>
            </a:r>
            <a:r>
              <a:rPr lang="en-GB" dirty="0" err="1"/>
              <a:t>áreas</a:t>
            </a:r>
            <a:r>
              <a:rPr lang="en-GB" dirty="0"/>
              <a:t> </a:t>
            </a:r>
            <a:r>
              <a:rPr lang="en-GB" dirty="0" err="1"/>
              <a:t>idóneas</a:t>
            </a:r>
            <a:r>
              <a:rPr lang="en-GB" dirty="0"/>
              <a:t> para </a:t>
            </a:r>
            <a:r>
              <a:rPr lang="en-GB" dirty="0" err="1"/>
              <a:t>invertir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proyectos</a:t>
            </a:r>
            <a:r>
              <a:rPr lang="en-GB" dirty="0"/>
              <a:t> </a:t>
            </a:r>
            <a:r>
              <a:rPr lang="en-GB" dirty="0" err="1"/>
              <a:t>renovables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75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7C3E-91B8-4348-A805-DD8458A9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1E88-1CE0-4569-B155-58AEA706E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DB pooling</a:t>
            </a:r>
          </a:p>
          <a:p>
            <a:pPr lvl="1"/>
            <a:r>
              <a:rPr lang="en-GB" dirty="0"/>
              <a:t>Pool of </a:t>
            </a:r>
            <a:r>
              <a:rPr lang="en-GB" dirty="0" err="1"/>
              <a:t>preset</a:t>
            </a:r>
            <a:r>
              <a:rPr lang="en-GB" dirty="0"/>
              <a:t> connections to the database</a:t>
            </a:r>
          </a:p>
          <a:p>
            <a:pPr lvl="2"/>
            <a:r>
              <a:rPr lang="en-GB" dirty="0"/>
              <a:t>Fetch idle connection from pool </a:t>
            </a:r>
            <a:r>
              <a:rPr lang="en-GB" dirty="0">
                <a:sym typeface="Wingdings" panose="05000000000000000000" pitchFamily="2" charset="2"/>
              </a:rPr>
              <a:t> Release</a:t>
            </a:r>
            <a:endParaRPr lang="en-GB" dirty="0"/>
          </a:p>
          <a:p>
            <a:pPr lvl="1"/>
            <a:r>
              <a:rPr lang="en-GB" dirty="0"/>
              <a:t>Special care with Future operations</a:t>
            </a:r>
          </a:p>
          <a:p>
            <a:pPr lvl="3"/>
            <a:r>
              <a:rPr lang="en-GB" dirty="0"/>
              <a:t>Connection from pool not preserving state when passed to “promised” function</a:t>
            </a:r>
          </a:p>
          <a:p>
            <a:pPr lvl="4"/>
            <a:r>
              <a:rPr lang="en-GB" dirty="0"/>
              <a:t>Different thread!</a:t>
            </a:r>
          </a:p>
          <a:p>
            <a:pPr lvl="3"/>
            <a:r>
              <a:rPr lang="en-GB" dirty="0"/>
              <a:t>Need to pass </a:t>
            </a:r>
            <a:r>
              <a:rPr lang="en-GB" i="1" dirty="0"/>
              <a:t>DSN</a:t>
            </a:r>
            <a:r>
              <a:rPr lang="en-GB" dirty="0"/>
              <a:t> and let “promised” function get itself a new connection</a:t>
            </a:r>
          </a:p>
          <a:p>
            <a:endParaRPr lang="en-GB" dirty="0"/>
          </a:p>
          <a:p>
            <a:r>
              <a:rPr lang="en-GB" b="1" dirty="0"/>
              <a:t>Filter </a:t>
            </a:r>
            <a:r>
              <a:rPr lang="en-GB" b="1" dirty="0" err="1"/>
              <a:t>precalculation</a:t>
            </a:r>
            <a:endParaRPr lang="en-GB" b="1" dirty="0"/>
          </a:p>
          <a:p>
            <a:pPr lvl="1"/>
            <a:r>
              <a:rPr lang="en-GB" dirty="0"/>
              <a:t>Offline processes to create precalculated results</a:t>
            </a:r>
          </a:p>
          <a:p>
            <a:pPr lvl="2"/>
            <a:r>
              <a:rPr lang="en-GB" dirty="0"/>
              <a:t>Spatial calculus &amp; algebra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F5EC6-21CC-4DEA-8DF5-5A8D61ED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5518E-EC1D-4B81-8664-9293AB174A30}"/>
              </a:ext>
            </a:extLst>
          </p:cNvPr>
          <p:cNvSpPr/>
          <p:nvPr/>
        </p:nvSpPr>
        <p:spPr>
          <a:xfrm>
            <a:off x="6637641" y="1052736"/>
            <a:ext cx="518457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library(</a:t>
            </a:r>
            <a:r>
              <a:rPr lang="en-GB" sz="1400" dirty="0" err="1">
                <a:latin typeface="Consolas" panose="020B0609020204030204" pitchFamily="49" charset="0"/>
              </a:rPr>
              <a:t>RPostgreSQL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require(pool)</a:t>
            </a:r>
          </a:p>
          <a:p>
            <a:endParaRPr lang="en-GB" sz="1400" b="1" dirty="0">
              <a:latin typeface="Consolas" panose="020B0609020204030204" pitchFamily="49" charset="0"/>
            </a:endParaRPr>
          </a:p>
          <a:p>
            <a:r>
              <a:rPr lang="en-GB" sz="1400" b="1" dirty="0" err="1">
                <a:latin typeface="Consolas" panose="020B0609020204030204" pitchFamily="49" charset="0"/>
              </a:rPr>
              <a:t>dbcon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/>
                </a:solidFill>
                <a:latin typeface="Consolas" panose="020B0609020204030204" pitchFamily="49" charset="0"/>
              </a:rPr>
              <a:t>&lt;-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get_db_con_pool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dsn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 err="1">
                <a:latin typeface="Consolas" panose="020B0609020204030204" pitchFamily="49" charset="0"/>
              </a:rPr>
              <a:t>geo_layers_promise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/>
                </a:solidFill>
                <a:latin typeface="Consolas" panose="020B0609020204030204" pitchFamily="49" charset="0"/>
              </a:rPr>
              <a:t>&lt;-</a:t>
            </a:r>
            <a:r>
              <a:rPr lang="en-GB" sz="1400" dirty="0">
                <a:latin typeface="Consolas" panose="020B0609020204030204" pitchFamily="49" charset="0"/>
              </a:rPr>
              <a:t> future({</a:t>
            </a:r>
            <a:r>
              <a:rPr lang="en-GB" sz="1400" dirty="0" err="1">
                <a:latin typeface="Consolas" panose="020B0609020204030204" pitchFamily="49" charset="0"/>
              </a:rPr>
              <a:t>load_layers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latin typeface="Consolas" panose="020B0609020204030204" pitchFamily="49" charset="0"/>
              </a:rPr>
              <a:t>dbcon</a:t>
            </a:r>
            <a:r>
              <a:rPr lang="en-GB" sz="1400" dirty="0">
                <a:latin typeface="Consolas" panose="020B0609020204030204" pitchFamily="49" charset="0"/>
              </a:rPr>
              <a:t>)})</a:t>
            </a:r>
          </a:p>
        </p:txBody>
      </p:sp>
    </p:spTree>
    <p:extLst>
      <p:ext uri="{BB962C8B-B14F-4D97-AF65-F5344CB8AC3E}">
        <p14:creationId xmlns:p14="http://schemas.microsoft.com/office/powerpoint/2010/main" val="237542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BD82-BEDE-4AF2-8392-E9536F2E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7F26C-B334-4103-A38F-3EA420290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Maps</a:t>
            </a:r>
          </a:p>
          <a:p>
            <a:pPr lvl="1"/>
            <a:r>
              <a:rPr lang="en-GB" u="sng" dirty="0"/>
              <a:t>Leaflet</a:t>
            </a:r>
          </a:p>
          <a:p>
            <a:pPr lvl="2"/>
            <a:r>
              <a:rPr lang="en-GB" dirty="0"/>
              <a:t>Configurable styles per layer</a:t>
            </a:r>
          </a:p>
          <a:p>
            <a:pPr lvl="2"/>
            <a:r>
              <a:rPr lang="en-GB" i="1" dirty="0"/>
              <a:t>Issues</a:t>
            </a:r>
          </a:p>
          <a:p>
            <a:pPr lvl="3"/>
            <a:r>
              <a:rPr lang="en-GB" sz="1400" i="1" dirty="0"/>
              <a:t>Integration of Leaflet JS plugins</a:t>
            </a:r>
          </a:p>
          <a:p>
            <a:pPr lvl="3"/>
            <a:r>
              <a:rPr lang="en-GB" sz="1400" i="1" dirty="0"/>
              <a:t>Dealing with hierarchical data (toggling visualization)</a:t>
            </a:r>
          </a:p>
          <a:p>
            <a:pPr lvl="3"/>
            <a:r>
              <a:rPr lang="en-GB" sz="1400" i="1" dirty="0"/>
              <a:t>Multi-styled visualization (same layer, different attributes)</a:t>
            </a:r>
          </a:p>
          <a:p>
            <a:endParaRPr lang="en-GB" dirty="0"/>
          </a:p>
          <a:p>
            <a:r>
              <a:rPr lang="en-GB" b="1" dirty="0"/>
              <a:t>Data</a:t>
            </a:r>
          </a:p>
          <a:p>
            <a:pPr lvl="1"/>
            <a:r>
              <a:rPr lang="en-GB" u="sng" dirty="0" err="1"/>
              <a:t>Plotly</a:t>
            </a:r>
            <a:endParaRPr lang="en-GB" u="sng" dirty="0"/>
          </a:p>
          <a:p>
            <a:pPr lvl="2"/>
            <a:r>
              <a:rPr lang="en-GB" dirty="0"/>
              <a:t>Tabular, Charts</a:t>
            </a:r>
          </a:p>
          <a:p>
            <a:pPr marL="1980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3B062-3113-4C6F-83A0-03B260FC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11</a:t>
            </a:fld>
            <a:endParaRPr lang="en-GB" dirty="0"/>
          </a:p>
        </p:txBody>
      </p:sp>
      <p:pic>
        <p:nvPicPr>
          <p:cNvPr id="5" name="Picture 10" descr="Resultado de imagen de leaflet js icon">
            <a:extLst>
              <a:ext uri="{FF2B5EF4-FFF2-40B4-BE49-F238E27FC236}">
                <a16:creationId xmlns:a16="http://schemas.microsoft.com/office/drawing/2014/main" id="{74D729F4-E8C8-4513-8ECF-7D5DC9239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1037579"/>
            <a:ext cx="1296143" cy="34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5746C-C434-430E-A98B-83A137721BE1}"/>
              </a:ext>
            </a:extLst>
          </p:cNvPr>
          <p:cNvSpPr/>
          <p:nvPr/>
        </p:nvSpPr>
        <p:spPr>
          <a:xfrm>
            <a:off x="8400256" y="1412907"/>
            <a:ext cx="219560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library(leaflet)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leaflet.extras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CFC21C-E289-4B84-B055-172F696D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2167728"/>
            <a:ext cx="2371313" cy="4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2079-3CE9-4197-8A7B-51DD7296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C1E7A-A24C-4A17-A7A6-5E1744F3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952F8-2B0A-40A6-9F66-DA8D3E6258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Ruben Moreno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ABEAF-EA29-4F86-8948-A1EB55CE9F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Ruben.Moreno.Ruiz@dnvgl.com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4BF4-226A-4A47-8ED4-B51FF37509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+34 976 43 51 55</a:t>
            </a:r>
          </a:p>
        </p:txBody>
      </p:sp>
    </p:spTree>
    <p:extLst>
      <p:ext uri="{BB962C8B-B14F-4D97-AF65-F5344CB8AC3E}">
        <p14:creationId xmlns:p14="http://schemas.microsoft.com/office/powerpoint/2010/main" val="33856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6" y="910494"/>
            <a:ext cx="11188395" cy="5594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DNV GL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662469" y="1289271"/>
            <a:ext cx="2190524" cy="993012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noFill/>
          </a:ln>
          <a:effectLst/>
          <a:extLst/>
        </p:spPr>
        <p:txBody>
          <a:bodyPr lIns="108000" tIns="108000" rIns="108000" bIns="180000" anchor="t" anchorCtr="0"/>
          <a:lstStyle/>
          <a:p>
            <a:pPr>
              <a:spcBef>
                <a:spcPts val="600"/>
              </a:spcBef>
            </a:pPr>
            <a:r>
              <a:rPr lang="en-GB" sz="2800" b="1" dirty="0">
                <a:solidFill>
                  <a:schemeClr val="bg1"/>
                </a:solidFill>
              </a:rPr>
              <a:t>150+</a:t>
            </a: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bg1"/>
                </a:solidFill>
              </a:rPr>
              <a:t>years</a:t>
            </a: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000738" y="1289271"/>
            <a:ext cx="2190524" cy="993012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noFill/>
          </a:ln>
          <a:effectLst/>
          <a:extLst/>
        </p:spPr>
        <p:txBody>
          <a:bodyPr lIns="108000" tIns="108000" rIns="108000" bIns="180000" anchor="t" anchorCtr="0"/>
          <a:lstStyle/>
          <a:p>
            <a:pPr>
              <a:spcBef>
                <a:spcPts val="600"/>
              </a:spcBef>
            </a:pPr>
            <a:r>
              <a:rPr lang="en-GB" sz="2800" b="1" dirty="0">
                <a:solidFill>
                  <a:schemeClr val="bg1"/>
                </a:solidFill>
              </a:rPr>
              <a:t>100+</a:t>
            </a:r>
            <a:endParaRPr lang="en-GB" sz="1200" b="1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bg1"/>
                </a:solidFill>
              </a:rPr>
              <a:t>countries</a:t>
            </a:r>
          </a:p>
          <a:p>
            <a:pPr>
              <a:spcBef>
                <a:spcPts val="600"/>
              </a:spcBef>
            </a:pPr>
            <a:endParaRPr lang="en-GB" sz="1100" b="1" dirty="0">
              <a:solidFill>
                <a:schemeClr val="bg1"/>
              </a:solidFill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7339007" y="1289271"/>
            <a:ext cx="2190524" cy="993012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noFill/>
          </a:ln>
          <a:effectLst/>
          <a:extLst/>
        </p:spPr>
        <p:txBody>
          <a:bodyPr lIns="108000" tIns="108000" rIns="108000" bIns="180000" anchor="t" anchorCtr="0"/>
          <a:lstStyle/>
          <a:p>
            <a:pPr>
              <a:spcBef>
                <a:spcPts val="600"/>
              </a:spcBef>
            </a:pPr>
            <a:r>
              <a:rPr lang="en-GB" sz="2800" b="1" dirty="0">
                <a:solidFill>
                  <a:schemeClr val="bg1"/>
                </a:solidFill>
              </a:rPr>
              <a:t>100,000+</a:t>
            </a: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bg1"/>
                </a:solidFill>
              </a:rPr>
              <a:t>customers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24200" y="1289272"/>
            <a:ext cx="2190524" cy="993012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noFill/>
          </a:ln>
          <a:effectLst/>
          <a:extLst/>
        </p:spPr>
        <p:txBody>
          <a:bodyPr lIns="108000" tIns="108000" rIns="108000" bIns="180000" anchor="t" anchorCtr="0"/>
          <a:lstStyle/>
          <a:p>
            <a:pPr>
              <a:spcBef>
                <a:spcPts val="600"/>
              </a:spcBef>
            </a:pPr>
            <a:r>
              <a:rPr lang="en-GB" sz="2800" b="1" dirty="0">
                <a:solidFill>
                  <a:schemeClr val="bg1"/>
                </a:solidFill>
              </a:rPr>
              <a:t>12,000</a:t>
            </a:r>
            <a:endParaRPr lang="en-GB" sz="900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bg1"/>
                </a:solidFill>
              </a:rPr>
              <a:t>employees</a:t>
            </a: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E3F78C08-CB35-4393-B2B5-8528BFCCA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276" y="1289271"/>
            <a:ext cx="2190524" cy="993012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noFill/>
          </a:ln>
          <a:effectLst/>
          <a:extLst/>
        </p:spPr>
        <p:txBody>
          <a:bodyPr lIns="108000" tIns="108000" rIns="108000" bIns="180000" anchor="t" anchorCtr="0"/>
          <a:lstStyle/>
          <a:p>
            <a:pPr>
              <a:spcBef>
                <a:spcPts val="600"/>
              </a:spcBef>
            </a:pPr>
            <a:r>
              <a:rPr lang="en-GB" sz="2800" b="1" dirty="0">
                <a:solidFill>
                  <a:schemeClr val="bg1"/>
                </a:solidFill>
              </a:rPr>
              <a:t>5% R&amp;D</a:t>
            </a: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bg1"/>
                </a:solidFill>
              </a:rPr>
              <a:t>of annual revenue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E313F8-60BA-4D14-A600-DDBD43597402}"/>
              </a:ext>
            </a:extLst>
          </p:cNvPr>
          <p:cNvSpPr/>
          <p:nvPr/>
        </p:nvSpPr>
        <p:spPr>
          <a:xfrm>
            <a:off x="324200" y="3189514"/>
            <a:ext cx="2027384" cy="1982331"/>
          </a:xfrm>
          <a:prstGeom prst="rect">
            <a:avLst/>
          </a:prstGeom>
          <a:solidFill>
            <a:schemeClr val="accent4">
              <a:alpha val="7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 dirty="0">
              <a:solidFill>
                <a:schemeClr val="bg1"/>
              </a:solidFill>
            </a:endParaRPr>
          </a:p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600" b="1" dirty="0">
                <a:solidFill>
                  <a:schemeClr val="bg1"/>
                </a:solidFill>
              </a:rPr>
              <a:t>MARITIME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8E1197-754C-47DC-B8A3-FF354A7A8F58}"/>
              </a:ext>
            </a:extLst>
          </p:cNvPr>
          <p:cNvSpPr/>
          <p:nvPr/>
        </p:nvSpPr>
        <p:spPr>
          <a:xfrm>
            <a:off x="9810315" y="3189514"/>
            <a:ext cx="2046723" cy="1982331"/>
          </a:xfrm>
          <a:prstGeom prst="rect">
            <a:avLst/>
          </a:prstGeom>
          <a:solidFill>
            <a:schemeClr val="accent4">
              <a:alpha val="7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 dirty="0">
              <a:solidFill>
                <a:schemeClr val="bg1"/>
              </a:solidFill>
            </a:endParaRPr>
          </a:p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600" b="1" dirty="0">
                <a:solidFill>
                  <a:schemeClr val="bg1"/>
                </a:solidFill>
              </a:rPr>
              <a:t>DIGITAL SOLUTIONS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D35A64-5684-4A1B-99E3-C7BAD9FA26F0}"/>
              </a:ext>
            </a:extLst>
          </p:cNvPr>
          <p:cNvSpPr/>
          <p:nvPr/>
        </p:nvSpPr>
        <p:spPr>
          <a:xfrm>
            <a:off x="7404375" y="3189514"/>
            <a:ext cx="2127396" cy="1982331"/>
          </a:xfrm>
          <a:prstGeom prst="rect">
            <a:avLst/>
          </a:prstGeom>
          <a:solidFill>
            <a:schemeClr val="accent4">
              <a:alpha val="7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 dirty="0">
              <a:solidFill>
                <a:schemeClr val="bg1"/>
              </a:solidFill>
            </a:endParaRPr>
          </a:p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600" b="1" dirty="0">
                <a:solidFill>
                  <a:schemeClr val="bg1"/>
                </a:solidFill>
              </a:rPr>
              <a:t>BUSINESS ASSURANCE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DEA1D2-63BB-4485-8FC2-018B76542CCC}"/>
              </a:ext>
            </a:extLst>
          </p:cNvPr>
          <p:cNvSpPr/>
          <p:nvPr/>
        </p:nvSpPr>
        <p:spPr>
          <a:xfrm>
            <a:off x="4980400" y="3189514"/>
            <a:ext cx="2145431" cy="1982331"/>
          </a:xfrm>
          <a:prstGeom prst="rect">
            <a:avLst/>
          </a:prstGeom>
          <a:solidFill>
            <a:schemeClr val="accent4">
              <a:alpha val="7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>
              <a:solidFill>
                <a:schemeClr val="bg1"/>
              </a:solidFill>
            </a:endParaRPr>
          </a:p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600" b="1">
                <a:solidFill>
                  <a:schemeClr val="bg1"/>
                </a:solidFill>
              </a:rPr>
              <a:t>ENERGY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05E324-0188-44E7-A15A-55ADD8EF2172}"/>
              </a:ext>
            </a:extLst>
          </p:cNvPr>
          <p:cNvSpPr/>
          <p:nvPr/>
        </p:nvSpPr>
        <p:spPr>
          <a:xfrm>
            <a:off x="2630128" y="3189514"/>
            <a:ext cx="2071728" cy="1982331"/>
          </a:xfrm>
          <a:prstGeom prst="rect">
            <a:avLst/>
          </a:prstGeom>
          <a:solidFill>
            <a:schemeClr val="accent4">
              <a:alpha val="7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>
              <a:solidFill>
                <a:schemeClr val="bg1"/>
              </a:solidFill>
            </a:endParaRPr>
          </a:p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600" b="1">
                <a:solidFill>
                  <a:schemeClr val="bg1"/>
                </a:solidFill>
              </a:rPr>
              <a:t>OIL &amp; GAS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DE3CE3-0FA8-4D08-BFE1-99C5B60C254E}"/>
              </a:ext>
            </a:extLst>
          </p:cNvPr>
          <p:cNvSpPr/>
          <p:nvPr/>
        </p:nvSpPr>
        <p:spPr>
          <a:xfrm>
            <a:off x="324201" y="5261305"/>
            <a:ext cx="11532440" cy="385634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600" dirty="0"/>
              <a:t>Technology &amp; Research</a:t>
            </a:r>
          </a:p>
        </p:txBody>
      </p:sp>
      <p:pic>
        <p:nvPicPr>
          <p:cNvPr id="44" name="Picture 3" descr="C:\Users\CHRHUS\Documents\PPT DEC 18 2013\lys\shiluettes_chris-07.png">
            <a:extLst>
              <a:ext uri="{FF2B5EF4-FFF2-40B4-BE49-F238E27FC236}">
                <a16:creationId xmlns:a16="http://schemas.microsoft.com/office/drawing/2014/main" id="{2F249F40-730E-4A36-BD65-2001294F3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6809" y="4333671"/>
            <a:ext cx="1645897" cy="80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>
            <a:extLst>
              <a:ext uri="{FF2B5EF4-FFF2-40B4-BE49-F238E27FC236}">
                <a16:creationId xmlns:a16="http://schemas.microsoft.com/office/drawing/2014/main" id="{29A6A06A-6C8B-4F2C-8FAC-421A339CF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7334" y="3809972"/>
            <a:ext cx="1432541" cy="14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>
            <a:extLst>
              <a:ext uri="{FF2B5EF4-FFF2-40B4-BE49-F238E27FC236}">
                <a16:creationId xmlns:a16="http://schemas.microsoft.com/office/drawing/2014/main" id="{9890E67C-95CB-43A4-8F48-C741A3885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7104" y="3803522"/>
            <a:ext cx="1640932" cy="135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>
            <a:extLst>
              <a:ext uri="{FF2B5EF4-FFF2-40B4-BE49-F238E27FC236}">
                <a16:creationId xmlns:a16="http://schemas.microsoft.com/office/drawing/2014/main" id="{DD1B4848-1DDA-4769-9812-79DE0F001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2216" y="3707593"/>
            <a:ext cx="2016218" cy="13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C:\Users\CHRHUS\Documents\PPT DEC 18 2013\shiluettes_chris-05.png">
            <a:extLst>
              <a:ext uri="{FF2B5EF4-FFF2-40B4-BE49-F238E27FC236}">
                <a16:creationId xmlns:a16="http://schemas.microsoft.com/office/drawing/2014/main" id="{FDBF62C4-D196-43E4-BE89-A0657F455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39249" y="4478012"/>
            <a:ext cx="1679995" cy="6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763831A0-F00D-4EB8-B3E5-DEB1D34BE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22"/>
          <a:stretch/>
        </p:blipFill>
        <p:spPr bwMode="auto">
          <a:xfrm>
            <a:off x="6367858" y="3841265"/>
            <a:ext cx="760404" cy="124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5C1DDDC-A833-42C6-A677-F8D5CF73C561}"/>
              </a:ext>
            </a:extLst>
          </p:cNvPr>
          <p:cNvSpPr/>
          <p:nvPr/>
        </p:nvSpPr>
        <p:spPr>
          <a:xfrm>
            <a:off x="324201" y="5696095"/>
            <a:ext cx="11532440" cy="378111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600" dirty="0"/>
              <a:t>Global Shared Services</a:t>
            </a:r>
          </a:p>
        </p:txBody>
      </p:sp>
    </p:spTree>
    <p:extLst>
      <p:ext uri="{BB962C8B-B14F-4D97-AF65-F5344CB8AC3E}">
        <p14:creationId xmlns:p14="http://schemas.microsoft.com/office/powerpoint/2010/main" val="3181401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D0CB-5E56-44C1-BB26-AB1D8A57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Atlas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D9582-8647-43A0-B953-F9F0014E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3</a:t>
            </a:fld>
            <a:endParaRPr lang="en-GB" dirty="0"/>
          </a:p>
        </p:txBody>
      </p:sp>
      <p:pic>
        <p:nvPicPr>
          <p:cNvPr id="1026" name="Picture 2" descr="https://pv-magazine-usa.com/wp-content/uploads/sites/2/2017/05/wind_and_solar_sun_clouds_pixabay.jpg">
            <a:extLst>
              <a:ext uri="{FF2B5EF4-FFF2-40B4-BE49-F238E27FC236}">
                <a16:creationId xmlns:a16="http://schemas.microsoft.com/office/drawing/2014/main" id="{C0B03D26-79D9-4402-A867-746B4C80D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/>
        </p:blipFill>
        <p:spPr bwMode="auto">
          <a:xfrm>
            <a:off x="-1" y="1052736"/>
            <a:ext cx="11848955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F65A17-286B-4B60-8809-BA34222E1C60}"/>
              </a:ext>
            </a:extLst>
          </p:cNvPr>
          <p:cNvSpPr>
            <a:spLocks/>
          </p:cNvSpPr>
          <p:nvPr/>
        </p:nvSpPr>
        <p:spPr>
          <a:xfrm>
            <a:off x="4943872" y="1158240"/>
            <a:ext cx="6798182" cy="479104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3">
                  <a:alpha val="26000"/>
                </a:schemeClr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381D9380-848B-4C60-8A0F-D930F0C3F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5880" y="1195798"/>
            <a:ext cx="914400" cy="914400"/>
          </a:xfrm>
          <a:prstGeom prst="rect">
            <a:avLst/>
          </a:prstGeom>
        </p:spPr>
      </p:pic>
      <p:pic>
        <p:nvPicPr>
          <p:cNvPr id="13" name="Graphic 12" descr="Questions">
            <a:extLst>
              <a:ext uri="{FF2B5EF4-FFF2-40B4-BE49-F238E27FC236}">
                <a16:creationId xmlns:a16="http://schemas.microsoft.com/office/drawing/2014/main" id="{7895A74C-007F-4514-B702-217990EBE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4512" y="2132856"/>
            <a:ext cx="914400" cy="9144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73FBBBE-D439-45E6-BB9A-44199DE9CE43}"/>
              </a:ext>
            </a:extLst>
          </p:cNvPr>
          <p:cNvSpPr/>
          <p:nvPr/>
        </p:nvSpPr>
        <p:spPr>
          <a:xfrm>
            <a:off x="6312025" y="1289524"/>
            <a:ext cx="4392488" cy="638050"/>
          </a:xfrm>
          <a:prstGeom prst="wedgeRoundRectCallout">
            <a:avLst>
              <a:gd name="adj1" fmla="val -57284"/>
              <a:gd name="adj2" fmla="val -21454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 anchorCtr="0"/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400" dirty="0">
                <a:solidFill>
                  <a:schemeClr val="bg1"/>
                </a:solidFill>
              </a:rPr>
              <a:t>Renewable Developer: </a:t>
            </a:r>
            <a:r>
              <a:rPr lang="en-GB" sz="1400" i="1" dirty="0">
                <a:solidFill>
                  <a:schemeClr val="bg1"/>
                </a:solidFill>
              </a:rPr>
              <a:t>I need help to explore the best places to develop new projects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76506360-77CC-4FB8-8F47-DE2951473D2F}"/>
              </a:ext>
            </a:extLst>
          </p:cNvPr>
          <p:cNvSpPr/>
          <p:nvPr/>
        </p:nvSpPr>
        <p:spPr>
          <a:xfrm>
            <a:off x="5879976" y="2212203"/>
            <a:ext cx="4484716" cy="640733"/>
          </a:xfrm>
          <a:prstGeom prst="wedgeRoundRectCallout">
            <a:avLst>
              <a:gd name="adj1" fmla="val 58054"/>
              <a:gd name="adj2" fmla="val -8004"/>
              <a:gd name="adj3" fmla="val 1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 anchorCtr="0"/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400">
                <a:solidFill>
                  <a:schemeClr val="bg1"/>
                </a:solidFill>
              </a:rPr>
              <a:t>Investor: </a:t>
            </a:r>
            <a:r>
              <a:rPr lang="en-GB" sz="1400" i="1">
                <a:solidFill>
                  <a:schemeClr val="bg1"/>
                </a:solidFill>
              </a:rPr>
              <a:t>I need support to review and screen investment opportunities </a:t>
            </a:r>
            <a:endParaRPr lang="en-GB" sz="1400" i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870FDE-3F4F-461E-9D88-CFBB5E393337}"/>
              </a:ext>
            </a:extLst>
          </p:cNvPr>
          <p:cNvSpPr/>
          <p:nvPr/>
        </p:nvSpPr>
        <p:spPr>
          <a:xfrm>
            <a:off x="5024656" y="3047900"/>
            <a:ext cx="6096000" cy="2873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1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Where are the best resource conditions?</a:t>
            </a:r>
          </a:p>
          <a:p>
            <a:pPr marL="285750" indent="-285750">
              <a:lnSpc>
                <a:spcPct val="11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Best grid connection?</a:t>
            </a:r>
          </a:p>
          <a:p>
            <a:pPr marL="285750" indent="-285750">
              <a:lnSpc>
                <a:spcPct val="11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Might environmental or social restrictions affect the project?</a:t>
            </a:r>
          </a:p>
          <a:p>
            <a:pPr marL="285750" indent="-285750">
              <a:lnSpc>
                <a:spcPct val="11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Is there any risk of severe hazards that could compromise the project return?</a:t>
            </a:r>
          </a:p>
          <a:p>
            <a:pPr marL="285750" indent="-285750">
              <a:lnSpc>
                <a:spcPct val="11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And what if I adjust my criteria, can I get updated results?</a:t>
            </a:r>
          </a:p>
        </p:txBody>
      </p:sp>
    </p:spTree>
    <p:extLst>
      <p:ext uri="{BB962C8B-B14F-4D97-AF65-F5344CB8AC3E}">
        <p14:creationId xmlns:p14="http://schemas.microsoft.com/office/powerpoint/2010/main" val="202745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4344-E2E8-46DF-9748-8823C088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Atlas</a:t>
            </a:r>
            <a:br>
              <a:rPr lang="en-GB" dirty="0"/>
            </a:br>
            <a:r>
              <a:rPr lang="en-GB" i="1" dirty="0"/>
              <a:t>Main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23098-5D9A-465E-9839-1FBB8034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DAA68-B905-41A5-B55E-84E0B253D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33" t="6518" r="1833" b="1630"/>
          <a:stretch/>
        </p:blipFill>
        <p:spPr>
          <a:xfrm>
            <a:off x="5555971" y="1124744"/>
            <a:ext cx="6506023" cy="4968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0AA0A-33CB-4BF6-869F-164E5DA74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18" t="20478" r="3605" b="2222"/>
          <a:stretch/>
        </p:blipFill>
        <p:spPr>
          <a:xfrm>
            <a:off x="9956163" y="4407644"/>
            <a:ext cx="2105831" cy="1685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837ED0-1F5E-4658-A215-9DD6C861413A}"/>
              </a:ext>
            </a:extLst>
          </p:cNvPr>
          <p:cNvSpPr>
            <a:spLocks/>
          </p:cNvSpPr>
          <p:nvPr/>
        </p:nvSpPr>
        <p:spPr>
          <a:xfrm>
            <a:off x="0" y="1124744"/>
            <a:ext cx="5447928" cy="4968552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Graphic 15" descr="Internet">
            <a:extLst>
              <a:ext uri="{FF2B5EF4-FFF2-40B4-BE49-F238E27FC236}">
                <a16:creationId xmlns:a16="http://schemas.microsoft.com/office/drawing/2014/main" id="{CC90171E-363F-43A1-A8D4-0CC099D2B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48" y="1257763"/>
            <a:ext cx="914400" cy="914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821E2E-17F5-453D-BD10-D81588A13E8C}"/>
              </a:ext>
            </a:extLst>
          </p:cNvPr>
          <p:cNvSpPr/>
          <p:nvPr/>
        </p:nvSpPr>
        <p:spPr>
          <a:xfrm>
            <a:off x="1018828" y="1393486"/>
            <a:ext cx="4429100" cy="66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bg1"/>
                </a:solidFill>
              </a:rPr>
              <a:t>Web Application, Map based</a:t>
            </a:r>
          </a:p>
          <a:p>
            <a:pPr marL="285750" indent="-285750">
              <a:lnSpc>
                <a:spcPct val="113000"/>
              </a:lnSpc>
              <a:spcBef>
                <a:spcPts val="600"/>
              </a:spcBef>
              <a:buFontTx/>
              <a:buChar char="-"/>
            </a:pPr>
            <a:r>
              <a:rPr lang="en-GB" sz="1400" dirty="0">
                <a:solidFill>
                  <a:schemeClr val="bg1"/>
                </a:solidFill>
              </a:rPr>
              <a:t>Visualize and Explore using your browser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94249-25E7-4830-A0ED-BB2B786C7C6B}"/>
              </a:ext>
            </a:extLst>
          </p:cNvPr>
          <p:cNvSpPr/>
          <p:nvPr/>
        </p:nvSpPr>
        <p:spPr>
          <a:xfrm>
            <a:off x="983148" y="2554410"/>
            <a:ext cx="4324011" cy="1450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bg1"/>
                </a:solidFill>
              </a:rPr>
              <a:t>Exhaustive GIS Data </a:t>
            </a:r>
            <a:r>
              <a:rPr lang="en-GB" sz="1600" dirty="0" err="1">
                <a:solidFill>
                  <a:schemeClr val="bg1"/>
                </a:solidFill>
              </a:rPr>
              <a:t>Catalog</a:t>
            </a:r>
            <a:endParaRPr lang="en-GB" sz="1600" dirty="0">
              <a:solidFill>
                <a:schemeClr val="bg1"/>
              </a:solidFill>
            </a:endParaRPr>
          </a:p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400" dirty="0">
                <a:solidFill>
                  <a:schemeClr val="bg1"/>
                </a:solidFill>
              </a:rPr>
              <a:t>+ </a:t>
            </a:r>
            <a:r>
              <a:rPr lang="en-GB" sz="1400" i="1" dirty="0">
                <a:solidFill>
                  <a:schemeClr val="bg1"/>
                </a:solidFill>
              </a:rPr>
              <a:t>Wind &amp; Solar resource layers</a:t>
            </a:r>
          </a:p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400" dirty="0">
                <a:solidFill>
                  <a:schemeClr val="bg1"/>
                </a:solidFill>
              </a:rPr>
              <a:t>+ </a:t>
            </a:r>
            <a:r>
              <a:rPr lang="en-GB" sz="1400" i="1" dirty="0">
                <a:solidFill>
                  <a:schemeClr val="bg1"/>
                </a:solidFill>
              </a:rPr>
              <a:t>Key GIS datasets </a:t>
            </a:r>
          </a:p>
          <a:p>
            <a:pPr lvl="1">
              <a:lnSpc>
                <a:spcPct val="113000"/>
              </a:lnSpc>
              <a:spcBef>
                <a:spcPts val="600"/>
              </a:spcBef>
            </a:pPr>
            <a:r>
              <a:rPr lang="en-US" sz="1100" dirty="0">
                <a:solidFill>
                  <a:schemeClr val="bg1"/>
                </a:solidFill>
              </a:rPr>
              <a:t>Protected areas, Natural hazards, Hydrology, Terrain models, Power Grid…</a:t>
            </a:r>
            <a:endParaRPr lang="en-GB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19BF7-A6A5-4590-8C91-F84EE598027C}"/>
              </a:ext>
            </a:extLst>
          </p:cNvPr>
          <p:cNvGrpSpPr/>
          <p:nvPr/>
        </p:nvGrpSpPr>
        <p:grpSpPr>
          <a:xfrm>
            <a:off x="144180" y="4607292"/>
            <a:ext cx="788451" cy="1023452"/>
            <a:chOff x="68250" y="4581128"/>
            <a:chExt cx="914898" cy="1187587"/>
          </a:xfrm>
        </p:grpSpPr>
        <p:pic>
          <p:nvPicPr>
            <p:cNvPr id="18" name="Graphic 17" descr="Filter">
              <a:extLst>
                <a:ext uri="{FF2B5EF4-FFF2-40B4-BE49-F238E27FC236}">
                  <a16:creationId xmlns:a16="http://schemas.microsoft.com/office/drawing/2014/main" id="{58F00989-BE0C-4A84-A735-C367DB43F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250" y="4581128"/>
              <a:ext cx="817774" cy="817774"/>
            </a:xfrm>
            <a:prstGeom prst="rect">
              <a:avLst/>
            </a:prstGeom>
          </p:spPr>
        </p:pic>
        <p:pic>
          <p:nvPicPr>
            <p:cNvPr id="22" name="Graphic 21" descr="Map with pin">
              <a:extLst>
                <a:ext uri="{FF2B5EF4-FFF2-40B4-BE49-F238E27FC236}">
                  <a16:creationId xmlns:a16="http://schemas.microsoft.com/office/drawing/2014/main" id="{348F793A-7D22-4F45-A6E1-D39D649FC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748" y="4854315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3540E9D-240A-476C-B251-9975DEFFD24E}"/>
              </a:ext>
            </a:extLst>
          </p:cNvPr>
          <p:cNvSpPr/>
          <p:nvPr/>
        </p:nvSpPr>
        <p:spPr>
          <a:xfrm>
            <a:off x="987213" y="4653136"/>
            <a:ext cx="3836639" cy="987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bg1"/>
                </a:solidFill>
              </a:rPr>
              <a:t>Multicriteria Filtering</a:t>
            </a:r>
          </a:p>
          <a:p>
            <a:pPr marL="285750" indent="-285750">
              <a:lnSpc>
                <a:spcPct val="113000"/>
              </a:lnSpc>
              <a:spcBef>
                <a:spcPts val="600"/>
              </a:spcBef>
              <a:buFontTx/>
              <a:buChar char="-"/>
            </a:pPr>
            <a:r>
              <a:rPr lang="en-GB" sz="1400" dirty="0">
                <a:solidFill>
                  <a:schemeClr val="bg1"/>
                </a:solidFill>
              </a:rPr>
              <a:t>Define and apply </a:t>
            </a:r>
            <a:r>
              <a:rPr lang="en-GB" sz="1400" i="1" dirty="0">
                <a:solidFill>
                  <a:schemeClr val="bg1"/>
                </a:solidFill>
              </a:rPr>
              <a:t>ad hoc </a:t>
            </a:r>
            <a:r>
              <a:rPr lang="en-GB" sz="1400" dirty="0">
                <a:solidFill>
                  <a:schemeClr val="bg1"/>
                </a:solidFill>
              </a:rPr>
              <a:t>restrictions</a:t>
            </a:r>
          </a:p>
          <a:p>
            <a:pPr marL="285750" indent="-285750">
              <a:lnSpc>
                <a:spcPct val="113000"/>
              </a:lnSpc>
              <a:spcBef>
                <a:spcPts val="600"/>
              </a:spcBef>
              <a:buFontTx/>
              <a:buChar char="-"/>
            </a:pPr>
            <a:r>
              <a:rPr lang="en-GB" sz="1400" dirty="0">
                <a:solidFill>
                  <a:schemeClr val="bg1"/>
                </a:solidFill>
              </a:rPr>
              <a:t>Discover the suitable areas on the fly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ED17D6-11A3-476E-81B0-258160B685C4}"/>
              </a:ext>
            </a:extLst>
          </p:cNvPr>
          <p:cNvGrpSpPr/>
          <p:nvPr/>
        </p:nvGrpSpPr>
        <p:grpSpPr>
          <a:xfrm>
            <a:off x="2764" y="2690249"/>
            <a:ext cx="1047288" cy="1137785"/>
            <a:chOff x="-16834" y="2701739"/>
            <a:chExt cx="1047288" cy="1137785"/>
          </a:xfrm>
        </p:grpSpPr>
        <p:grpSp>
          <p:nvGrpSpPr>
            <p:cNvPr id="25" name="Content Placeholder 13" descr="Earth globe Africa and Europe">
              <a:extLst>
                <a:ext uri="{FF2B5EF4-FFF2-40B4-BE49-F238E27FC236}">
                  <a16:creationId xmlns:a16="http://schemas.microsoft.com/office/drawing/2014/main" id="{1BB6EBFF-51CF-4FC4-B6BC-0615B42201C6}"/>
                </a:ext>
              </a:extLst>
            </p:cNvPr>
            <p:cNvGrpSpPr/>
            <p:nvPr/>
          </p:nvGrpSpPr>
          <p:grpSpPr>
            <a:xfrm>
              <a:off x="-16834" y="2701739"/>
              <a:ext cx="914400" cy="914400"/>
              <a:chOff x="-16834" y="2701739"/>
              <a:chExt cx="914400" cy="914400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2586A74-F34B-4F21-B72E-49CD835844D0}"/>
                  </a:ext>
                </a:extLst>
              </p:cNvPr>
              <p:cNvSpPr/>
              <p:nvPr/>
            </p:nvSpPr>
            <p:spPr>
              <a:xfrm>
                <a:off x="78416" y="2796989"/>
                <a:ext cx="723900" cy="723900"/>
              </a:xfrm>
              <a:custGeom>
                <a:avLst/>
                <a:gdLst>
                  <a:gd name="connsiteX0" fmla="*/ 361950 w 723900"/>
                  <a:gd name="connsiteY0" fmla="*/ 0 h 723900"/>
                  <a:gd name="connsiteX1" fmla="*/ 0 w 723900"/>
                  <a:gd name="connsiteY1" fmla="*/ 361950 h 723900"/>
                  <a:gd name="connsiteX2" fmla="*/ 361950 w 723900"/>
                  <a:gd name="connsiteY2" fmla="*/ 723900 h 723900"/>
                  <a:gd name="connsiteX3" fmla="*/ 723900 w 723900"/>
                  <a:gd name="connsiteY3" fmla="*/ 361950 h 723900"/>
                  <a:gd name="connsiteX4" fmla="*/ 361950 w 723900"/>
                  <a:gd name="connsiteY4" fmla="*/ 0 h 723900"/>
                  <a:gd name="connsiteX5" fmla="*/ 361950 w 723900"/>
                  <a:gd name="connsiteY5" fmla="*/ 685800 h 723900"/>
                  <a:gd name="connsiteX6" fmla="*/ 38100 w 723900"/>
                  <a:gd name="connsiteY6" fmla="*/ 361950 h 723900"/>
                  <a:gd name="connsiteX7" fmla="*/ 361950 w 723900"/>
                  <a:gd name="connsiteY7" fmla="*/ 38100 h 723900"/>
                  <a:gd name="connsiteX8" fmla="*/ 492443 w 723900"/>
                  <a:gd name="connsiteY8" fmla="*/ 65723 h 723900"/>
                  <a:gd name="connsiteX9" fmla="*/ 461963 w 723900"/>
                  <a:gd name="connsiteY9" fmla="*/ 90488 h 723900"/>
                  <a:gd name="connsiteX10" fmla="*/ 449580 w 723900"/>
                  <a:gd name="connsiteY10" fmla="*/ 95250 h 723900"/>
                  <a:gd name="connsiteX11" fmla="*/ 431483 w 723900"/>
                  <a:gd name="connsiteY11" fmla="*/ 95250 h 723900"/>
                  <a:gd name="connsiteX12" fmla="*/ 424815 w 723900"/>
                  <a:gd name="connsiteY12" fmla="*/ 94298 h 723900"/>
                  <a:gd name="connsiteX13" fmla="*/ 351473 w 723900"/>
                  <a:gd name="connsiteY13" fmla="*/ 66675 h 723900"/>
                  <a:gd name="connsiteX14" fmla="*/ 265748 w 723900"/>
                  <a:gd name="connsiteY14" fmla="*/ 95250 h 723900"/>
                  <a:gd name="connsiteX15" fmla="*/ 274320 w 723900"/>
                  <a:gd name="connsiteY15" fmla="*/ 123825 h 723900"/>
                  <a:gd name="connsiteX16" fmla="*/ 276225 w 723900"/>
                  <a:gd name="connsiteY16" fmla="*/ 123825 h 723900"/>
                  <a:gd name="connsiteX17" fmla="*/ 302895 w 723900"/>
                  <a:gd name="connsiteY17" fmla="*/ 123825 h 723900"/>
                  <a:gd name="connsiteX18" fmla="*/ 319088 w 723900"/>
                  <a:gd name="connsiteY18" fmla="*/ 115253 h 723900"/>
                  <a:gd name="connsiteX19" fmla="*/ 329565 w 723900"/>
                  <a:gd name="connsiteY19" fmla="*/ 99060 h 723900"/>
                  <a:gd name="connsiteX20" fmla="*/ 337185 w 723900"/>
                  <a:gd name="connsiteY20" fmla="*/ 95250 h 723900"/>
                  <a:gd name="connsiteX21" fmla="*/ 352425 w 723900"/>
                  <a:gd name="connsiteY21" fmla="*/ 95250 h 723900"/>
                  <a:gd name="connsiteX22" fmla="*/ 332423 w 723900"/>
                  <a:gd name="connsiteY22" fmla="*/ 128588 h 723900"/>
                  <a:gd name="connsiteX23" fmla="*/ 307658 w 723900"/>
                  <a:gd name="connsiteY23" fmla="*/ 142875 h 723900"/>
                  <a:gd name="connsiteX24" fmla="*/ 281940 w 723900"/>
                  <a:gd name="connsiteY24" fmla="*/ 142875 h 723900"/>
                  <a:gd name="connsiteX25" fmla="*/ 271463 w 723900"/>
                  <a:gd name="connsiteY25" fmla="*/ 145733 h 723900"/>
                  <a:gd name="connsiteX26" fmla="*/ 247650 w 723900"/>
                  <a:gd name="connsiteY26" fmla="*/ 161925 h 723900"/>
                  <a:gd name="connsiteX27" fmla="*/ 228600 w 723900"/>
                  <a:gd name="connsiteY27" fmla="*/ 161925 h 723900"/>
                  <a:gd name="connsiteX28" fmla="*/ 219075 w 723900"/>
                  <a:gd name="connsiteY28" fmla="*/ 171450 h 723900"/>
                  <a:gd name="connsiteX29" fmla="*/ 219075 w 723900"/>
                  <a:gd name="connsiteY29" fmla="*/ 180975 h 723900"/>
                  <a:gd name="connsiteX30" fmla="*/ 209550 w 723900"/>
                  <a:gd name="connsiteY30" fmla="*/ 190500 h 723900"/>
                  <a:gd name="connsiteX31" fmla="*/ 200978 w 723900"/>
                  <a:gd name="connsiteY31" fmla="*/ 190500 h 723900"/>
                  <a:gd name="connsiteX32" fmla="*/ 184785 w 723900"/>
                  <a:gd name="connsiteY32" fmla="*/ 199073 h 723900"/>
                  <a:gd name="connsiteX33" fmla="*/ 173355 w 723900"/>
                  <a:gd name="connsiteY33" fmla="*/ 217170 h 723900"/>
                  <a:gd name="connsiteX34" fmla="*/ 171450 w 723900"/>
                  <a:gd name="connsiteY34" fmla="*/ 222885 h 723900"/>
                  <a:gd name="connsiteX35" fmla="*/ 171450 w 723900"/>
                  <a:gd name="connsiteY35" fmla="*/ 228600 h 723900"/>
                  <a:gd name="connsiteX36" fmla="*/ 180975 w 723900"/>
                  <a:gd name="connsiteY36" fmla="*/ 238125 h 723900"/>
                  <a:gd name="connsiteX37" fmla="*/ 215265 w 723900"/>
                  <a:gd name="connsiteY37" fmla="*/ 238125 h 723900"/>
                  <a:gd name="connsiteX38" fmla="*/ 221933 w 723900"/>
                  <a:gd name="connsiteY38" fmla="*/ 235268 h 723900"/>
                  <a:gd name="connsiteX39" fmla="*/ 251460 w 723900"/>
                  <a:gd name="connsiteY39" fmla="*/ 205740 h 723900"/>
                  <a:gd name="connsiteX40" fmla="*/ 264795 w 723900"/>
                  <a:gd name="connsiteY40" fmla="*/ 200025 h 723900"/>
                  <a:gd name="connsiteX41" fmla="*/ 268605 w 723900"/>
                  <a:gd name="connsiteY41" fmla="*/ 200025 h 723900"/>
                  <a:gd name="connsiteX42" fmla="*/ 278130 w 723900"/>
                  <a:gd name="connsiteY42" fmla="*/ 207645 h 723900"/>
                  <a:gd name="connsiteX43" fmla="*/ 283845 w 723900"/>
                  <a:gd name="connsiteY43" fmla="*/ 231458 h 723900"/>
                  <a:gd name="connsiteX44" fmla="*/ 293370 w 723900"/>
                  <a:gd name="connsiteY44" fmla="*/ 239077 h 723900"/>
                  <a:gd name="connsiteX45" fmla="*/ 295275 w 723900"/>
                  <a:gd name="connsiteY45" fmla="*/ 239077 h 723900"/>
                  <a:gd name="connsiteX46" fmla="*/ 304800 w 723900"/>
                  <a:gd name="connsiteY46" fmla="*/ 229552 h 723900"/>
                  <a:gd name="connsiteX47" fmla="*/ 304800 w 723900"/>
                  <a:gd name="connsiteY47" fmla="*/ 204788 h 723900"/>
                  <a:gd name="connsiteX48" fmla="*/ 307658 w 723900"/>
                  <a:gd name="connsiteY48" fmla="*/ 198120 h 723900"/>
                  <a:gd name="connsiteX49" fmla="*/ 314325 w 723900"/>
                  <a:gd name="connsiteY49" fmla="*/ 190500 h 723900"/>
                  <a:gd name="connsiteX50" fmla="*/ 321945 w 723900"/>
                  <a:gd name="connsiteY50" fmla="*/ 212408 h 723900"/>
                  <a:gd name="connsiteX51" fmla="*/ 330518 w 723900"/>
                  <a:gd name="connsiteY51" fmla="*/ 219075 h 723900"/>
                  <a:gd name="connsiteX52" fmla="*/ 339090 w 723900"/>
                  <a:gd name="connsiteY52" fmla="*/ 219075 h 723900"/>
                  <a:gd name="connsiteX53" fmla="*/ 345758 w 723900"/>
                  <a:gd name="connsiteY53" fmla="*/ 216218 h 723900"/>
                  <a:gd name="connsiteX54" fmla="*/ 349568 w 723900"/>
                  <a:gd name="connsiteY54" fmla="*/ 212408 h 723900"/>
                  <a:gd name="connsiteX55" fmla="*/ 356235 w 723900"/>
                  <a:gd name="connsiteY55" fmla="*/ 209550 h 723900"/>
                  <a:gd name="connsiteX56" fmla="*/ 361950 w 723900"/>
                  <a:gd name="connsiteY56" fmla="*/ 209550 h 723900"/>
                  <a:gd name="connsiteX57" fmla="*/ 371475 w 723900"/>
                  <a:gd name="connsiteY57" fmla="*/ 219075 h 723900"/>
                  <a:gd name="connsiteX58" fmla="*/ 371475 w 723900"/>
                  <a:gd name="connsiteY58" fmla="*/ 228600 h 723900"/>
                  <a:gd name="connsiteX59" fmla="*/ 381000 w 723900"/>
                  <a:gd name="connsiteY59" fmla="*/ 238125 h 723900"/>
                  <a:gd name="connsiteX60" fmla="*/ 415290 w 723900"/>
                  <a:gd name="connsiteY60" fmla="*/ 238125 h 723900"/>
                  <a:gd name="connsiteX61" fmla="*/ 423863 w 723900"/>
                  <a:gd name="connsiteY61" fmla="*/ 250508 h 723900"/>
                  <a:gd name="connsiteX62" fmla="*/ 421005 w 723900"/>
                  <a:gd name="connsiteY62" fmla="*/ 259080 h 723900"/>
                  <a:gd name="connsiteX63" fmla="*/ 410528 w 723900"/>
                  <a:gd name="connsiteY63" fmla="*/ 265748 h 723900"/>
                  <a:gd name="connsiteX64" fmla="*/ 364808 w 723900"/>
                  <a:gd name="connsiteY64" fmla="*/ 258127 h 723900"/>
                  <a:gd name="connsiteX65" fmla="*/ 358140 w 723900"/>
                  <a:gd name="connsiteY65" fmla="*/ 258127 h 723900"/>
                  <a:gd name="connsiteX66" fmla="*/ 319088 w 723900"/>
                  <a:gd name="connsiteY66" fmla="*/ 265748 h 723900"/>
                  <a:gd name="connsiteX67" fmla="*/ 308610 w 723900"/>
                  <a:gd name="connsiteY67" fmla="*/ 264795 h 723900"/>
                  <a:gd name="connsiteX68" fmla="*/ 247650 w 723900"/>
                  <a:gd name="connsiteY68" fmla="*/ 247650 h 723900"/>
                  <a:gd name="connsiteX69" fmla="*/ 133350 w 723900"/>
                  <a:gd name="connsiteY69" fmla="*/ 352425 h 723900"/>
                  <a:gd name="connsiteX70" fmla="*/ 190500 w 723900"/>
                  <a:gd name="connsiteY70" fmla="*/ 419100 h 723900"/>
                  <a:gd name="connsiteX71" fmla="*/ 285750 w 723900"/>
                  <a:gd name="connsiteY71" fmla="*/ 495300 h 723900"/>
                  <a:gd name="connsiteX72" fmla="*/ 285750 w 723900"/>
                  <a:gd name="connsiteY72" fmla="*/ 554355 h 723900"/>
                  <a:gd name="connsiteX73" fmla="*/ 297180 w 723900"/>
                  <a:gd name="connsiteY73" fmla="*/ 584835 h 723900"/>
                  <a:gd name="connsiteX74" fmla="*/ 324803 w 723900"/>
                  <a:gd name="connsiteY74" fmla="*/ 618173 h 723900"/>
                  <a:gd name="connsiteX75" fmla="*/ 346710 w 723900"/>
                  <a:gd name="connsiteY75" fmla="*/ 628650 h 723900"/>
                  <a:gd name="connsiteX76" fmla="*/ 369570 w 723900"/>
                  <a:gd name="connsiteY76" fmla="*/ 628650 h 723900"/>
                  <a:gd name="connsiteX77" fmla="*/ 389573 w 723900"/>
                  <a:gd name="connsiteY77" fmla="*/ 620078 h 723900"/>
                  <a:gd name="connsiteX78" fmla="*/ 412433 w 723900"/>
                  <a:gd name="connsiteY78" fmla="*/ 597218 h 723900"/>
                  <a:gd name="connsiteX79" fmla="*/ 422910 w 723900"/>
                  <a:gd name="connsiteY79" fmla="*/ 581978 h 723900"/>
                  <a:gd name="connsiteX80" fmla="*/ 441960 w 723900"/>
                  <a:gd name="connsiteY80" fmla="*/ 542925 h 723900"/>
                  <a:gd name="connsiteX81" fmla="*/ 446723 w 723900"/>
                  <a:gd name="connsiteY81" fmla="*/ 521970 h 723900"/>
                  <a:gd name="connsiteX82" fmla="*/ 446723 w 723900"/>
                  <a:gd name="connsiteY82" fmla="*/ 478155 h 723900"/>
                  <a:gd name="connsiteX83" fmla="*/ 455295 w 723900"/>
                  <a:gd name="connsiteY83" fmla="*/ 458153 h 723900"/>
                  <a:gd name="connsiteX84" fmla="*/ 505778 w 723900"/>
                  <a:gd name="connsiteY84" fmla="*/ 407670 h 723900"/>
                  <a:gd name="connsiteX85" fmla="*/ 504825 w 723900"/>
                  <a:gd name="connsiteY85" fmla="*/ 393383 h 723900"/>
                  <a:gd name="connsiteX86" fmla="*/ 416243 w 723900"/>
                  <a:gd name="connsiteY86" fmla="*/ 300038 h 723900"/>
                  <a:gd name="connsiteX87" fmla="*/ 424815 w 723900"/>
                  <a:gd name="connsiteY87" fmla="*/ 285750 h 723900"/>
                  <a:gd name="connsiteX88" fmla="*/ 428625 w 723900"/>
                  <a:gd name="connsiteY88" fmla="*/ 285750 h 723900"/>
                  <a:gd name="connsiteX89" fmla="*/ 482918 w 723900"/>
                  <a:gd name="connsiteY89" fmla="*/ 356235 h 723900"/>
                  <a:gd name="connsiteX90" fmla="*/ 510540 w 723900"/>
                  <a:gd name="connsiteY90" fmla="*/ 359093 h 723900"/>
                  <a:gd name="connsiteX91" fmla="*/ 541973 w 723900"/>
                  <a:gd name="connsiteY91" fmla="*/ 332423 h 723900"/>
                  <a:gd name="connsiteX92" fmla="*/ 541020 w 723900"/>
                  <a:gd name="connsiteY92" fmla="*/ 317183 h 723900"/>
                  <a:gd name="connsiteX93" fmla="*/ 512445 w 723900"/>
                  <a:gd name="connsiteY93" fmla="*/ 300038 h 723900"/>
                  <a:gd name="connsiteX94" fmla="*/ 508635 w 723900"/>
                  <a:gd name="connsiteY94" fmla="*/ 287655 h 723900"/>
                  <a:gd name="connsiteX95" fmla="*/ 509588 w 723900"/>
                  <a:gd name="connsiteY95" fmla="*/ 285750 h 723900"/>
                  <a:gd name="connsiteX96" fmla="*/ 522923 w 723900"/>
                  <a:gd name="connsiteY96" fmla="*/ 281940 h 723900"/>
                  <a:gd name="connsiteX97" fmla="*/ 557213 w 723900"/>
                  <a:gd name="connsiteY97" fmla="*/ 302895 h 723900"/>
                  <a:gd name="connsiteX98" fmla="*/ 566738 w 723900"/>
                  <a:gd name="connsiteY98" fmla="*/ 305753 h 723900"/>
                  <a:gd name="connsiteX99" fmla="*/ 577215 w 723900"/>
                  <a:gd name="connsiteY99" fmla="*/ 305753 h 723900"/>
                  <a:gd name="connsiteX100" fmla="*/ 594360 w 723900"/>
                  <a:gd name="connsiteY100" fmla="*/ 317183 h 723900"/>
                  <a:gd name="connsiteX101" fmla="*/ 621983 w 723900"/>
                  <a:gd name="connsiteY101" fmla="*/ 380048 h 723900"/>
                  <a:gd name="connsiteX102" fmla="*/ 639128 w 723900"/>
                  <a:gd name="connsiteY102" fmla="*/ 391478 h 723900"/>
                  <a:gd name="connsiteX103" fmla="*/ 639128 w 723900"/>
                  <a:gd name="connsiteY103" fmla="*/ 391478 h 723900"/>
                  <a:gd name="connsiteX104" fmla="*/ 655320 w 723900"/>
                  <a:gd name="connsiteY104" fmla="*/ 375285 h 723900"/>
                  <a:gd name="connsiteX105" fmla="*/ 655320 w 723900"/>
                  <a:gd name="connsiteY105" fmla="*/ 348615 h 723900"/>
                  <a:gd name="connsiteX106" fmla="*/ 659130 w 723900"/>
                  <a:gd name="connsiteY106" fmla="*/ 340995 h 723900"/>
                  <a:gd name="connsiteX107" fmla="*/ 681038 w 723900"/>
                  <a:gd name="connsiteY107" fmla="*/ 323850 h 723900"/>
                  <a:gd name="connsiteX108" fmla="*/ 683895 w 723900"/>
                  <a:gd name="connsiteY108" fmla="*/ 362903 h 723900"/>
                  <a:gd name="connsiteX109" fmla="*/ 361950 w 723900"/>
                  <a:gd name="connsiteY109" fmla="*/ 68580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23900" h="723900">
                    <a:moveTo>
                      <a:pt x="361950" y="0"/>
                    </a:move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161925"/>
                      <a:pt x="561975" y="0"/>
                      <a:pt x="361950" y="0"/>
                    </a:cubicBezTo>
                    <a:close/>
                    <a:moveTo>
                      <a:pt x="361950" y="685800"/>
                    </a:moveTo>
                    <a:cubicBezTo>
                      <a:pt x="183833" y="685800"/>
                      <a:pt x="38100" y="540068"/>
                      <a:pt x="38100" y="361950"/>
                    </a:cubicBezTo>
                    <a:cubicBezTo>
                      <a:pt x="38100" y="183833"/>
                      <a:pt x="183833" y="38100"/>
                      <a:pt x="361950" y="38100"/>
                    </a:cubicBezTo>
                    <a:cubicBezTo>
                      <a:pt x="408623" y="38100"/>
                      <a:pt x="452438" y="47625"/>
                      <a:pt x="492443" y="65723"/>
                    </a:cubicBezTo>
                    <a:lnTo>
                      <a:pt x="461963" y="90488"/>
                    </a:lnTo>
                    <a:cubicBezTo>
                      <a:pt x="458153" y="93345"/>
                      <a:pt x="454343" y="95250"/>
                      <a:pt x="449580" y="95250"/>
                    </a:cubicBezTo>
                    <a:lnTo>
                      <a:pt x="431483" y="95250"/>
                    </a:lnTo>
                    <a:cubicBezTo>
                      <a:pt x="429578" y="95250"/>
                      <a:pt x="426720" y="95250"/>
                      <a:pt x="424815" y="94298"/>
                    </a:cubicBezTo>
                    <a:cubicBezTo>
                      <a:pt x="424815" y="94298"/>
                      <a:pt x="378143" y="66675"/>
                      <a:pt x="351473" y="66675"/>
                    </a:cubicBezTo>
                    <a:cubicBezTo>
                      <a:pt x="325755" y="66675"/>
                      <a:pt x="283845" y="82868"/>
                      <a:pt x="265748" y="95250"/>
                    </a:cubicBezTo>
                    <a:cubicBezTo>
                      <a:pt x="238125" y="113348"/>
                      <a:pt x="267653" y="121920"/>
                      <a:pt x="274320" y="123825"/>
                    </a:cubicBezTo>
                    <a:cubicBezTo>
                      <a:pt x="275273" y="123825"/>
                      <a:pt x="276225" y="123825"/>
                      <a:pt x="276225" y="123825"/>
                    </a:cubicBezTo>
                    <a:lnTo>
                      <a:pt x="302895" y="123825"/>
                    </a:lnTo>
                    <a:cubicBezTo>
                      <a:pt x="309563" y="123825"/>
                      <a:pt x="315278" y="120968"/>
                      <a:pt x="319088" y="115253"/>
                    </a:cubicBezTo>
                    <a:lnTo>
                      <a:pt x="329565" y="99060"/>
                    </a:lnTo>
                    <a:cubicBezTo>
                      <a:pt x="331470" y="96203"/>
                      <a:pt x="334328" y="95250"/>
                      <a:pt x="337185" y="95250"/>
                    </a:cubicBezTo>
                    <a:lnTo>
                      <a:pt x="352425" y="95250"/>
                    </a:lnTo>
                    <a:lnTo>
                      <a:pt x="332423" y="128588"/>
                    </a:lnTo>
                    <a:cubicBezTo>
                      <a:pt x="327660" y="137160"/>
                      <a:pt x="318135" y="142875"/>
                      <a:pt x="307658" y="142875"/>
                    </a:cubicBezTo>
                    <a:lnTo>
                      <a:pt x="281940" y="142875"/>
                    </a:lnTo>
                    <a:cubicBezTo>
                      <a:pt x="278130" y="142875"/>
                      <a:pt x="274320" y="143828"/>
                      <a:pt x="271463" y="145733"/>
                    </a:cubicBezTo>
                    <a:lnTo>
                      <a:pt x="247650" y="161925"/>
                    </a:lnTo>
                    <a:lnTo>
                      <a:pt x="228600" y="161925"/>
                    </a:lnTo>
                    <a:cubicBezTo>
                      <a:pt x="222885" y="161925"/>
                      <a:pt x="219075" y="165735"/>
                      <a:pt x="219075" y="171450"/>
                    </a:cubicBezTo>
                    <a:lnTo>
                      <a:pt x="219075" y="180975"/>
                    </a:lnTo>
                    <a:cubicBezTo>
                      <a:pt x="219075" y="186690"/>
                      <a:pt x="215265" y="190500"/>
                      <a:pt x="209550" y="190500"/>
                    </a:cubicBezTo>
                    <a:lnTo>
                      <a:pt x="200978" y="190500"/>
                    </a:lnTo>
                    <a:cubicBezTo>
                      <a:pt x="194310" y="190500"/>
                      <a:pt x="188595" y="193358"/>
                      <a:pt x="184785" y="199073"/>
                    </a:cubicBezTo>
                    <a:lnTo>
                      <a:pt x="173355" y="217170"/>
                    </a:lnTo>
                    <a:cubicBezTo>
                      <a:pt x="172403" y="219075"/>
                      <a:pt x="171450" y="220980"/>
                      <a:pt x="171450" y="222885"/>
                    </a:cubicBezTo>
                    <a:lnTo>
                      <a:pt x="171450" y="228600"/>
                    </a:lnTo>
                    <a:cubicBezTo>
                      <a:pt x="171450" y="234315"/>
                      <a:pt x="175260" y="238125"/>
                      <a:pt x="180975" y="238125"/>
                    </a:cubicBezTo>
                    <a:lnTo>
                      <a:pt x="215265" y="238125"/>
                    </a:lnTo>
                    <a:cubicBezTo>
                      <a:pt x="218123" y="238125"/>
                      <a:pt x="220027" y="237173"/>
                      <a:pt x="221933" y="235268"/>
                    </a:cubicBezTo>
                    <a:lnTo>
                      <a:pt x="251460" y="205740"/>
                    </a:lnTo>
                    <a:cubicBezTo>
                      <a:pt x="255270" y="201930"/>
                      <a:pt x="260033" y="200025"/>
                      <a:pt x="264795" y="200025"/>
                    </a:cubicBezTo>
                    <a:lnTo>
                      <a:pt x="268605" y="200025"/>
                    </a:lnTo>
                    <a:cubicBezTo>
                      <a:pt x="273368" y="200025"/>
                      <a:pt x="277178" y="202883"/>
                      <a:pt x="278130" y="207645"/>
                    </a:cubicBezTo>
                    <a:lnTo>
                      <a:pt x="283845" y="231458"/>
                    </a:lnTo>
                    <a:cubicBezTo>
                      <a:pt x="284798" y="235268"/>
                      <a:pt x="288608" y="239077"/>
                      <a:pt x="293370" y="239077"/>
                    </a:cubicBezTo>
                    <a:lnTo>
                      <a:pt x="295275" y="239077"/>
                    </a:lnTo>
                    <a:cubicBezTo>
                      <a:pt x="300990" y="239077"/>
                      <a:pt x="304800" y="235268"/>
                      <a:pt x="304800" y="229552"/>
                    </a:cubicBezTo>
                    <a:lnTo>
                      <a:pt x="304800" y="204788"/>
                    </a:lnTo>
                    <a:cubicBezTo>
                      <a:pt x="304800" y="201930"/>
                      <a:pt x="305753" y="200025"/>
                      <a:pt x="307658" y="198120"/>
                    </a:cubicBezTo>
                    <a:lnTo>
                      <a:pt x="314325" y="190500"/>
                    </a:lnTo>
                    <a:lnTo>
                      <a:pt x="321945" y="212408"/>
                    </a:lnTo>
                    <a:cubicBezTo>
                      <a:pt x="322898" y="216218"/>
                      <a:pt x="326708" y="219075"/>
                      <a:pt x="330518" y="219075"/>
                    </a:cubicBezTo>
                    <a:lnTo>
                      <a:pt x="339090" y="219075"/>
                    </a:lnTo>
                    <a:cubicBezTo>
                      <a:pt x="341948" y="219075"/>
                      <a:pt x="343853" y="218123"/>
                      <a:pt x="345758" y="216218"/>
                    </a:cubicBezTo>
                    <a:lnTo>
                      <a:pt x="349568" y="212408"/>
                    </a:lnTo>
                    <a:cubicBezTo>
                      <a:pt x="351473" y="210502"/>
                      <a:pt x="353378" y="209550"/>
                      <a:pt x="356235" y="209550"/>
                    </a:cubicBezTo>
                    <a:lnTo>
                      <a:pt x="361950" y="209550"/>
                    </a:lnTo>
                    <a:cubicBezTo>
                      <a:pt x="367665" y="209550"/>
                      <a:pt x="371475" y="213360"/>
                      <a:pt x="371475" y="219075"/>
                    </a:cubicBezTo>
                    <a:lnTo>
                      <a:pt x="371475" y="228600"/>
                    </a:lnTo>
                    <a:cubicBezTo>
                      <a:pt x="371475" y="234315"/>
                      <a:pt x="375285" y="238125"/>
                      <a:pt x="381000" y="238125"/>
                    </a:cubicBezTo>
                    <a:lnTo>
                      <a:pt x="415290" y="238125"/>
                    </a:lnTo>
                    <a:cubicBezTo>
                      <a:pt x="421958" y="238125"/>
                      <a:pt x="426720" y="244793"/>
                      <a:pt x="423863" y="250508"/>
                    </a:cubicBezTo>
                    <a:lnTo>
                      <a:pt x="421005" y="259080"/>
                    </a:lnTo>
                    <a:cubicBezTo>
                      <a:pt x="419100" y="263843"/>
                      <a:pt x="415290" y="266700"/>
                      <a:pt x="410528" y="265748"/>
                    </a:cubicBezTo>
                    <a:lnTo>
                      <a:pt x="364808" y="258127"/>
                    </a:lnTo>
                    <a:cubicBezTo>
                      <a:pt x="362903" y="258127"/>
                      <a:pt x="360045" y="258127"/>
                      <a:pt x="358140" y="258127"/>
                    </a:cubicBezTo>
                    <a:lnTo>
                      <a:pt x="319088" y="265748"/>
                    </a:lnTo>
                    <a:cubicBezTo>
                      <a:pt x="315278" y="266700"/>
                      <a:pt x="312420" y="265748"/>
                      <a:pt x="308610" y="264795"/>
                    </a:cubicBezTo>
                    <a:cubicBezTo>
                      <a:pt x="296228" y="260033"/>
                      <a:pt x="261938" y="247650"/>
                      <a:pt x="247650" y="247650"/>
                    </a:cubicBezTo>
                    <a:cubicBezTo>
                      <a:pt x="134303" y="247650"/>
                      <a:pt x="133350" y="323850"/>
                      <a:pt x="133350" y="352425"/>
                    </a:cubicBezTo>
                    <a:cubicBezTo>
                      <a:pt x="133350" y="390525"/>
                      <a:pt x="155258" y="419100"/>
                      <a:pt x="190500" y="419100"/>
                    </a:cubicBezTo>
                    <a:cubicBezTo>
                      <a:pt x="232410" y="419100"/>
                      <a:pt x="285750" y="417195"/>
                      <a:pt x="285750" y="495300"/>
                    </a:cubicBezTo>
                    <a:lnTo>
                      <a:pt x="285750" y="554355"/>
                    </a:lnTo>
                    <a:cubicBezTo>
                      <a:pt x="285750" y="565785"/>
                      <a:pt x="289560" y="576263"/>
                      <a:pt x="297180" y="584835"/>
                    </a:cubicBezTo>
                    <a:lnTo>
                      <a:pt x="324803" y="618173"/>
                    </a:lnTo>
                    <a:cubicBezTo>
                      <a:pt x="330518" y="624840"/>
                      <a:pt x="338138" y="628650"/>
                      <a:pt x="346710" y="628650"/>
                    </a:cubicBezTo>
                    <a:lnTo>
                      <a:pt x="369570" y="628650"/>
                    </a:lnTo>
                    <a:cubicBezTo>
                      <a:pt x="377190" y="628650"/>
                      <a:pt x="384810" y="625793"/>
                      <a:pt x="389573" y="620078"/>
                    </a:cubicBezTo>
                    <a:lnTo>
                      <a:pt x="412433" y="597218"/>
                    </a:lnTo>
                    <a:cubicBezTo>
                      <a:pt x="417195" y="592455"/>
                      <a:pt x="420053" y="587693"/>
                      <a:pt x="422910" y="581978"/>
                    </a:cubicBezTo>
                    <a:lnTo>
                      <a:pt x="441960" y="542925"/>
                    </a:lnTo>
                    <a:cubicBezTo>
                      <a:pt x="444818" y="536258"/>
                      <a:pt x="446723" y="528638"/>
                      <a:pt x="446723" y="521970"/>
                    </a:cubicBezTo>
                    <a:lnTo>
                      <a:pt x="446723" y="478155"/>
                    </a:lnTo>
                    <a:cubicBezTo>
                      <a:pt x="446723" y="470535"/>
                      <a:pt x="449580" y="462915"/>
                      <a:pt x="455295" y="458153"/>
                    </a:cubicBezTo>
                    <a:lnTo>
                      <a:pt x="505778" y="407670"/>
                    </a:lnTo>
                    <a:cubicBezTo>
                      <a:pt x="509588" y="403860"/>
                      <a:pt x="509588" y="396240"/>
                      <a:pt x="504825" y="393383"/>
                    </a:cubicBezTo>
                    <a:cubicBezTo>
                      <a:pt x="504825" y="393383"/>
                      <a:pt x="447675" y="360998"/>
                      <a:pt x="416243" y="300038"/>
                    </a:cubicBezTo>
                    <a:cubicBezTo>
                      <a:pt x="413385" y="293370"/>
                      <a:pt x="417195" y="285750"/>
                      <a:pt x="424815" y="285750"/>
                    </a:cubicBezTo>
                    <a:lnTo>
                      <a:pt x="428625" y="285750"/>
                    </a:lnTo>
                    <a:lnTo>
                      <a:pt x="482918" y="356235"/>
                    </a:lnTo>
                    <a:cubicBezTo>
                      <a:pt x="489585" y="364808"/>
                      <a:pt x="501968" y="365760"/>
                      <a:pt x="510540" y="359093"/>
                    </a:cubicBezTo>
                    <a:lnTo>
                      <a:pt x="541973" y="332423"/>
                    </a:lnTo>
                    <a:cubicBezTo>
                      <a:pt x="546735" y="328613"/>
                      <a:pt x="546735" y="320040"/>
                      <a:pt x="541020" y="317183"/>
                    </a:cubicBezTo>
                    <a:lnTo>
                      <a:pt x="512445" y="300038"/>
                    </a:lnTo>
                    <a:cubicBezTo>
                      <a:pt x="508635" y="297180"/>
                      <a:pt x="506730" y="292418"/>
                      <a:pt x="508635" y="287655"/>
                    </a:cubicBezTo>
                    <a:lnTo>
                      <a:pt x="509588" y="285750"/>
                    </a:lnTo>
                    <a:cubicBezTo>
                      <a:pt x="512445" y="280988"/>
                      <a:pt x="518160" y="279083"/>
                      <a:pt x="522923" y="281940"/>
                    </a:cubicBezTo>
                    <a:lnTo>
                      <a:pt x="557213" y="302895"/>
                    </a:lnTo>
                    <a:cubicBezTo>
                      <a:pt x="560070" y="304800"/>
                      <a:pt x="563880" y="305753"/>
                      <a:pt x="566738" y="305753"/>
                    </a:cubicBezTo>
                    <a:lnTo>
                      <a:pt x="577215" y="305753"/>
                    </a:lnTo>
                    <a:cubicBezTo>
                      <a:pt x="584835" y="305753"/>
                      <a:pt x="591503" y="310515"/>
                      <a:pt x="594360" y="317183"/>
                    </a:cubicBezTo>
                    <a:lnTo>
                      <a:pt x="621983" y="380048"/>
                    </a:lnTo>
                    <a:cubicBezTo>
                      <a:pt x="624840" y="386715"/>
                      <a:pt x="631508" y="391478"/>
                      <a:pt x="639128" y="391478"/>
                    </a:cubicBezTo>
                    <a:lnTo>
                      <a:pt x="639128" y="391478"/>
                    </a:lnTo>
                    <a:cubicBezTo>
                      <a:pt x="647700" y="391478"/>
                      <a:pt x="655320" y="383858"/>
                      <a:pt x="655320" y="375285"/>
                    </a:cubicBezTo>
                    <a:lnTo>
                      <a:pt x="655320" y="348615"/>
                    </a:lnTo>
                    <a:cubicBezTo>
                      <a:pt x="655320" y="345758"/>
                      <a:pt x="656273" y="342900"/>
                      <a:pt x="659130" y="340995"/>
                    </a:cubicBezTo>
                    <a:lnTo>
                      <a:pt x="681038" y="323850"/>
                    </a:lnTo>
                    <a:cubicBezTo>
                      <a:pt x="682943" y="336233"/>
                      <a:pt x="683895" y="349568"/>
                      <a:pt x="683895" y="362903"/>
                    </a:cubicBezTo>
                    <a:cubicBezTo>
                      <a:pt x="685800" y="540068"/>
                      <a:pt x="540068" y="685800"/>
                      <a:pt x="361950" y="68580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6C57613-FE2F-414B-9411-2434F702C8EF}"/>
                  </a:ext>
                </a:extLst>
              </p:cNvPr>
              <p:cNvSpPr/>
              <p:nvPr/>
            </p:nvSpPr>
            <p:spPr>
              <a:xfrm>
                <a:off x="253676" y="2915099"/>
                <a:ext cx="38100" cy="47625"/>
              </a:xfrm>
              <a:custGeom>
                <a:avLst/>
                <a:gdLst>
                  <a:gd name="connsiteX0" fmla="*/ 15240 w 38100"/>
                  <a:gd name="connsiteY0" fmla="*/ 43815 h 47625"/>
                  <a:gd name="connsiteX1" fmla="*/ 15240 w 38100"/>
                  <a:gd name="connsiteY1" fmla="*/ 53340 h 47625"/>
                  <a:gd name="connsiteX2" fmla="*/ 24765 w 38100"/>
                  <a:gd name="connsiteY2" fmla="*/ 53340 h 47625"/>
                  <a:gd name="connsiteX3" fmla="*/ 34290 w 38100"/>
                  <a:gd name="connsiteY3" fmla="*/ 43815 h 47625"/>
                  <a:gd name="connsiteX4" fmla="*/ 34290 w 38100"/>
                  <a:gd name="connsiteY4" fmla="*/ 34290 h 47625"/>
                  <a:gd name="connsiteX5" fmla="*/ 43815 w 38100"/>
                  <a:gd name="connsiteY5" fmla="*/ 34290 h 47625"/>
                  <a:gd name="connsiteX6" fmla="*/ 43815 w 38100"/>
                  <a:gd name="connsiteY6" fmla="*/ 19050 h 47625"/>
                  <a:gd name="connsiteX7" fmla="*/ 40958 w 38100"/>
                  <a:gd name="connsiteY7" fmla="*/ 12383 h 47625"/>
                  <a:gd name="connsiteX8" fmla="*/ 31433 w 38100"/>
                  <a:gd name="connsiteY8" fmla="*/ 2858 h 47625"/>
                  <a:gd name="connsiteX9" fmla="*/ 18097 w 38100"/>
                  <a:gd name="connsiteY9" fmla="*/ 2858 h 47625"/>
                  <a:gd name="connsiteX10" fmla="*/ 2858 w 38100"/>
                  <a:gd name="connsiteY10" fmla="*/ 18097 h 47625"/>
                  <a:gd name="connsiteX11" fmla="*/ 2858 w 38100"/>
                  <a:gd name="connsiteY11" fmla="*/ 31433 h 47625"/>
                  <a:gd name="connsiteX12" fmla="*/ 15240 w 38100"/>
                  <a:gd name="connsiteY12" fmla="*/ 4381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00" h="47625">
                    <a:moveTo>
                      <a:pt x="15240" y="43815"/>
                    </a:moveTo>
                    <a:lnTo>
                      <a:pt x="15240" y="53340"/>
                    </a:lnTo>
                    <a:lnTo>
                      <a:pt x="24765" y="53340"/>
                    </a:lnTo>
                    <a:cubicBezTo>
                      <a:pt x="30480" y="53340"/>
                      <a:pt x="34290" y="49530"/>
                      <a:pt x="34290" y="43815"/>
                    </a:cubicBezTo>
                    <a:lnTo>
                      <a:pt x="34290" y="34290"/>
                    </a:lnTo>
                    <a:lnTo>
                      <a:pt x="43815" y="34290"/>
                    </a:lnTo>
                    <a:lnTo>
                      <a:pt x="43815" y="19050"/>
                    </a:lnTo>
                    <a:cubicBezTo>
                      <a:pt x="43815" y="16193"/>
                      <a:pt x="42863" y="14288"/>
                      <a:pt x="40958" y="12383"/>
                    </a:cubicBezTo>
                    <a:lnTo>
                      <a:pt x="31433" y="2858"/>
                    </a:lnTo>
                    <a:cubicBezTo>
                      <a:pt x="27622" y="-953"/>
                      <a:pt x="21908" y="-953"/>
                      <a:pt x="18097" y="2858"/>
                    </a:cubicBezTo>
                    <a:lnTo>
                      <a:pt x="2858" y="18097"/>
                    </a:lnTo>
                    <a:cubicBezTo>
                      <a:pt x="-953" y="21908"/>
                      <a:pt x="-953" y="27622"/>
                      <a:pt x="2858" y="31433"/>
                    </a:cubicBezTo>
                    <a:lnTo>
                      <a:pt x="15240" y="4381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28" name="Content Placeholder 9" descr="Database">
              <a:extLst>
                <a:ext uri="{FF2B5EF4-FFF2-40B4-BE49-F238E27FC236}">
                  <a16:creationId xmlns:a16="http://schemas.microsoft.com/office/drawing/2014/main" id="{9067716E-560B-4771-B33A-8603B2BC19A5}"/>
                </a:ext>
              </a:extLst>
            </p:cNvPr>
            <p:cNvGrpSpPr/>
            <p:nvPr/>
          </p:nvGrpSpPr>
          <p:grpSpPr>
            <a:xfrm>
              <a:off x="440366" y="3249436"/>
              <a:ext cx="590088" cy="590088"/>
              <a:chOff x="440366" y="3249436"/>
              <a:chExt cx="590088" cy="590088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E0E2F41-49F2-4B5C-93E7-04511B8CF8BE}"/>
                  </a:ext>
                </a:extLst>
              </p:cNvPr>
              <p:cNvSpPr/>
              <p:nvPr/>
            </p:nvSpPr>
            <p:spPr>
              <a:xfrm>
                <a:off x="563301" y="3310904"/>
                <a:ext cx="344218" cy="98348"/>
              </a:xfrm>
              <a:custGeom>
                <a:avLst/>
                <a:gdLst>
                  <a:gd name="connsiteX0" fmla="*/ 344218 w 344218"/>
                  <a:gd name="connsiteY0" fmla="*/ 49174 h 98348"/>
                  <a:gd name="connsiteX1" fmla="*/ 172109 w 344218"/>
                  <a:gd name="connsiteY1" fmla="*/ 98348 h 98348"/>
                  <a:gd name="connsiteX2" fmla="*/ 0 w 344218"/>
                  <a:gd name="connsiteY2" fmla="*/ 49174 h 98348"/>
                  <a:gd name="connsiteX3" fmla="*/ 172109 w 344218"/>
                  <a:gd name="connsiteY3" fmla="*/ 0 h 98348"/>
                  <a:gd name="connsiteX4" fmla="*/ 344218 w 344218"/>
                  <a:gd name="connsiteY4" fmla="*/ 49174 h 9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18" h="98348">
                    <a:moveTo>
                      <a:pt x="344218" y="49174"/>
                    </a:moveTo>
                    <a:cubicBezTo>
                      <a:pt x="344218" y="76332"/>
                      <a:pt x="267162" y="98348"/>
                      <a:pt x="172109" y="98348"/>
                    </a:cubicBezTo>
                    <a:cubicBezTo>
                      <a:pt x="77056" y="98348"/>
                      <a:pt x="0" y="76332"/>
                      <a:pt x="0" y="49174"/>
                    </a:cubicBezTo>
                    <a:cubicBezTo>
                      <a:pt x="0" y="22016"/>
                      <a:pt x="77056" y="0"/>
                      <a:pt x="172109" y="0"/>
                    </a:cubicBezTo>
                    <a:cubicBezTo>
                      <a:pt x="267162" y="0"/>
                      <a:pt x="344218" y="22016"/>
                      <a:pt x="344218" y="491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1DE251-0CFA-4C56-B909-FCFEDBDB15EB}"/>
                  </a:ext>
                </a:extLst>
              </p:cNvPr>
              <p:cNvSpPr/>
              <p:nvPr/>
            </p:nvSpPr>
            <p:spPr>
              <a:xfrm>
                <a:off x="563301" y="3384665"/>
                <a:ext cx="344218" cy="147522"/>
              </a:xfrm>
              <a:custGeom>
                <a:avLst/>
                <a:gdLst>
                  <a:gd name="connsiteX0" fmla="*/ 295044 w 344218"/>
                  <a:gd name="connsiteY0" fmla="*/ 98348 h 147522"/>
                  <a:gd name="connsiteX1" fmla="*/ 282751 w 344218"/>
                  <a:gd name="connsiteY1" fmla="*/ 86055 h 147522"/>
                  <a:gd name="connsiteX2" fmla="*/ 295044 w 344218"/>
                  <a:gd name="connsiteY2" fmla="*/ 73761 h 147522"/>
                  <a:gd name="connsiteX3" fmla="*/ 307338 w 344218"/>
                  <a:gd name="connsiteY3" fmla="*/ 86055 h 147522"/>
                  <a:gd name="connsiteX4" fmla="*/ 295044 w 344218"/>
                  <a:gd name="connsiteY4" fmla="*/ 98348 h 147522"/>
                  <a:gd name="connsiteX5" fmla="*/ 172109 w 344218"/>
                  <a:gd name="connsiteY5" fmla="*/ 49174 h 147522"/>
                  <a:gd name="connsiteX6" fmla="*/ 0 w 344218"/>
                  <a:gd name="connsiteY6" fmla="*/ 0 h 147522"/>
                  <a:gd name="connsiteX7" fmla="*/ 0 w 344218"/>
                  <a:gd name="connsiteY7" fmla="*/ 98348 h 147522"/>
                  <a:gd name="connsiteX8" fmla="*/ 172109 w 344218"/>
                  <a:gd name="connsiteY8" fmla="*/ 147522 h 147522"/>
                  <a:gd name="connsiteX9" fmla="*/ 344218 w 344218"/>
                  <a:gd name="connsiteY9" fmla="*/ 98348 h 147522"/>
                  <a:gd name="connsiteX10" fmla="*/ 344218 w 344218"/>
                  <a:gd name="connsiteY10" fmla="*/ 0 h 147522"/>
                  <a:gd name="connsiteX11" fmla="*/ 172109 w 344218"/>
                  <a:gd name="connsiteY11" fmla="*/ 49174 h 147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4218" h="147522">
                    <a:moveTo>
                      <a:pt x="295044" y="98348"/>
                    </a:moveTo>
                    <a:cubicBezTo>
                      <a:pt x="287668" y="98348"/>
                      <a:pt x="282751" y="93431"/>
                      <a:pt x="282751" y="86055"/>
                    </a:cubicBezTo>
                    <a:cubicBezTo>
                      <a:pt x="282751" y="78678"/>
                      <a:pt x="287668" y="73761"/>
                      <a:pt x="295044" y="73761"/>
                    </a:cubicBezTo>
                    <a:cubicBezTo>
                      <a:pt x="302420" y="73761"/>
                      <a:pt x="307338" y="78678"/>
                      <a:pt x="307338" y="86055"/>
                    </a:cubicBezTo>
                    <a:cubicBezTo>
                      <a:pt x="307338" y="93431"/>
                      <a:pt x="302420" y="98348"/>
                      <a:pt x="295044" y="98348"/>
                    </a:cubicBezTo>
                    <a:close/>
                    <a:moveTo>
                      <a:pt x="172109" y="49174"/>
                    </a:moveTo>
                    <a:cubicBezTo>
                      <a:pt x="77449" y="49174"/>
                      <a:pt x="0" y="27046"/>
                      <a:pt x="0" y="0"/>
                    </a:cubicBezTo>
                    <a:lnTo>
                      <a:pt x="0" y="98348"/>
                    </a:lnTo>
                    <a:cubicBezTo>
                      <a:pt x="0" y="125394"/>
                      <a:pt x="77449" y="147522"/>
                      <a:pt x="172109" y="147522"/>
                    </a:cubicBezTo>
                    <a:cubicBezTo>
                      <a:pt x="266769" y="147522"/>
                      <a:pt x="344218" y="125394"/>
                      <a:pt x="344218" y="98348"/>
                    </a:cubicBezTo>
                    <a:lnTo>
                      <a:pt x="344218" y="0"/>
                    </a:lnTo>
                    <a:cubicBezTo>
                      <a:pt x="344218" y="27046"/>
                      <a:pt x="266769" y="49174"/>
                      <a:pt x="172109" y="491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FAED9C8-E2DF-478A-8B10-D5710961B75C}"/>
                  </a:ext>
                </a:extLst>
              </p:cNvPr>
              <p:cNvSpPr/>
              <p:nvPr/>
            </p:nvSpPr>
            <p:spPr>
              <a:xfrm>
                <a:off x="563301" y="3507600"/>
                <a:ext cx="344218" cy="147522"/>
              </a:xfrm>
              <a:custGeom>
                <a:avLst/>
                <a:gdLst>
                  <a:gd name="connsiteX0" fmla="*/ 295044 w 344218"/>
                  <a:gd name="connsiteY0" fmla="*/ 98348 h 147522"/>
                  <a:gd name="connsiteX1" fmla="*/ 282751 w 344218"/>
                  <a:gd name="connsiteY1" fmla="*/ 86055 h 147522"/>
                  <a:gd name="connsiteX2" fmla="*/ 295044 w 344218"/>
                  <a:gd name="connsiteY2" fmla="*/ 73761 h 147522"/>
                  <a:gd name="connsiteX3" fmla="*/ 307338 w 344218"/>
                  <a:gd name="connsiteY3" fmla="*/ 86055 h 147522"/>
                  <a:gd name="connsiteX4" fmla="*/ 295044 w 344218"/>
                  <a:gd name="connsiteY4" fmla="*/ 98348 h 147522"/>
                  <a:gd name="connsiteX5" fmla="*/ 172109 w 344218"/>
                  <a:gd name="connsiteY5" fmla="*/ 49174 h 147522"/>
                  <a:gd name="connsiteX6" fmla="*/ 0 w 344218"/>
                  <a:gd name="connsiteY6" fmla="*/ 0 h 147522"/>
                  <a:gd name="connsiteX7" fmla="*/ 0 w 344218"/>
                  <a:gd name="connsiteY7" fmla="*/ 98348 h 147522"/>
                  <a:gd name="connsiteX8" fmla="*/ 172109 w 344218"/>
                  <a:gd name="connsiteY8" fmla="*/ 147522 h 147522"/>
                  <a:gd name="connsiteX9" fmla="*/ 344218 w 344218"/>
                  <a:gd name="connsiteY9" fmla="*/ 98348 h 147522"/>
                  <a:gd name="connsiteX10" fmla="*/ 344218 w 344218"/>
                  <a:gd name="connsiteY10" fmla="*/ 0 h 147522"/>
                  <a:gd name="connsiteX11" fmla="*/ 172109 w 344218"/>
                  <a:gd name="connsiteY11" fmla="*/ 49174 h 147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4218" h="147522">
                    <a:moveTo>
                      <a:pt x="295044" y="98348"/>
                    </a:moveTo>
                    <a:cubicBezTo>
                      <a:pt x="287668" y="98348"/>
                      <a:pt x="282751" y="93431"/>
                      <a:pt x="282751" y="86055"/>
                    </a:cubicBezTo>
                    <a:cubicBezTo>
                      <a:pt x="282751" y="78678"/>
                      <a:pt x="287668" y="73761"/>
                      <a:pt x="295044" y="73761"/>
                    </a:cubicBezTo>
                    <a:cubicBezTo>
                      <a:pt x="302420" y="73761"/>
                      <a:pt x="307338" y="78678"/>
                      <a:pt x="307338" y="86055"/>
                    </a:cubicBezTo>
                    <a:cubicBezTo>
                      <a:pt x="307338" y="93431"/>
                      <a:pt x="302420" y="98348"/>
                      <a:pt x="295044" y="98348"/>
                    </a:cubicBezTo>
                    <a:close/>
                    <a:moveTo>
                      <a:pt x="172109" y="49174"/>
                    </a:moveTo>
                    <a:cubicBezTo>
                      <a:pt x="77449" y="49174"/>
                      <a:pt x="0" y="27046"/>
                      <a:pt x="0" y="0"/>
                    </a:cubicBezTo>
                    <a:lnTo>
                      <a:pt x="0" y="98348"/>
                    </a:lnTo>
                    <a:cubicBezTo>
                      <a:pt x="0" y="125394"/>
                      <a:pt x="77449" y="147522"/>
                      <a:pt x="172109" y="147522"/>
                    </a:cubicBezTo>
                    <a:cubicBezTo>
                      <a:pt x="266769" y="147522"/>
                      <a:pt x="344218" y="125394"/>
                      <a:pt x="344218" y="98348"/>
                    </a:cubicBezTo>
                    <a:lnTo>
                      <a:pt x="344218" y="0"/>
                    </a:lnTo>
                    <a:cubicBezTo>
                      <a:pt x="344218" y="27046"/>
                      <a:pt x="266769" y="49174"/>
                      <a:pt x="172109" y="491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55DF63-6427-4218-AE99-2287689E858D}"/>
                  </a:ext>
                </a:extLst>
              </p:cNvPr>
              <p:cNvSpPr/>
              <p:nvPr/>
            </p:nvSpPr>
            <p:spPr>
              <a:xfrm>
                <a:off x="563301" y="3630535"/>
                <a:ext cx="344218" cy="147522"/>
              </a:xfrm>
              <a:custGeom>
                <a:avLst/>
                <a:gdLst>
                  <a:gd name="connsiteX0" fmla="*/ 295044 w 344218"/>
                  <a:gd name="connsiteY0" fmla="*/ 98348 h 147522"/>
                  <a:gd name="connsiteX1" fmla="*/ 282751 w 344218"/>
                  <a:gd name="connsiteY1" fmla="*/ 86055 h 147522"/>
                  <a:gd name="connsiteX2" fmla="*/ 295044 w 344218"/>
                  <a:gd name="connsiteY2" fmla="*/ 73761 h 147522"/>
                  <a:gd name="connsiteX3" fmla="*/ 307338 w 344218"/>
                  <a:gd name="connsiteY3" fmla="*/ 86055 h 147522"/>
                  <a:gd name="connsiteX4" fmla="*/ 295044 w 344218"/>
                  <a:gd name="connsiteY4" fmla="*/ 98348 h 147522"/>
                  <a:gd name="connsiteX5" fmla="*/ 172109 w 344218"/>
                  <a:gd name="connsiteY5" fmla="*/ 49174 h 147522"/>
                  <a:gd name="connsiteX6" fmla="*/ 0 w 344218"/>
                  <a:gd name="connsiteY6" fmla="*/ 0 h 147522"/>
                  <a:gd name="connsiteX7" fmla="*/ 0 w 344218"/>
                  <a:gd name="connsiteY7" fmla="*/ 98348 h 147522"/>
                  <a:gd name="connsiteX8" fmla="*/ 172109 w 344218"/>
                  <a:gd name="connsiteY8" fmla="*/ 147522 h 147522"/>
                  <a:gd name="connsiteX9" fmla="*/ 344218 w 344218"/>
                  <a:gd name="connsiteY9" fmla="*/ 98348 h 147522"/>
                  <a:gd name="connsiteX10" fmla="*/ 344218 w 344218"/>
                  <a:gd name="connsiteY10" fmla="*/ 0 h 147522"/>
                  <a:gd name="connsiteX11" fmla="*/ 172109 w 344218"/>
                  <a:gd name="connsiteY11" fmla="*/ 49174 h 147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4218" h="147522">
                    <a:moveTo>
                      <a:pt x="295044" y="98348"/>
                    </a:moveTo>
                    <a:cubicBezTo>
                      <a:pt x="287668" y="98348"/>
                      <a:pt x="282751" y="93431"/>
                      <a:pt x="282751" y="86055"/>
                    </a:cubicBezTo>
                    <a:cubicBezTo>
                      <a:pt x="282751" y="78678"/>
                      <a:pt x="287668" y="73761"/>
                      <a:pt x="295044" y="73761"/>
                    </a:cubicBezTo>
                    <a:cubicBezTo>
                      <a:pt x="302420" y="73761"/>
                      <a:pt x="307338" y="78678"/>
                      <a:pt x="307338" y="86055"/>
                    </a:cubicBezTo>
                    <a:cubicBezTo>
                      <a:pt x="307338" y="93431"/>
                      <a:pt x="302420" y="98348"/>
                      <a:pt x="295044" y="98348"/>
                    </a:cubicBezTo>
                    <a:close/>
                    <a:moveTo>
                      <a:pt x="172109" y="49174"/>
                    </a:moveTo>
                    <a:cubicBezTo>
                      <a:pt x="77449" y="49174"/>
                      <a:pt x="0" y="27046"/>
                      <a:pt x="0" y="0"/>
                    </a:cubicBezTo>
                    <a:lnTo>
                      <a:pt x="0" y="98348"/>
                    </a:lnTo>
                    <a:cubicBezTo>
                      <a:pt x="0" y="125394"/>
                      <a:pt x="77449" y="147522"/>
                      <a:pt x="172109" y="147522"/>
                    </a:cubicBezTo>
                    <a:cubicBezTo>
                      <a:pt x="266769" y="147522"/>
                      <a:pt x="344218" y="125394"/>
                      <a:pt x="344218" y="98348"/>
                    </a:cubicBezTo>
                    <a:lnTo>
                      <a:pt x="344218" y="0"/>
                    </a:lnTo>
                    <a:cubicBezTo>
                      <a:pt x="344218" y="27046"/>
                      <a:pt x="266769" y="49174"/>
                      <a:pt x="172109" y="49174"/>
                    </a:cubicBezTo>
                    <a:close/>
                  </a:path>
                </a:pathLst>
              </a:custGeom>
              <a:solidFill>
                <a:schemeClr val="bg1"/>
              </a:solidFill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037F1DA-A9CA-4E15-9F7A-859EAFA856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2504" y="4438089"/>
            <a:ext cx="1006066" cy="16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6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1409-8DAA-479A-B8E8-5506B66B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5</a:t>
            </a:fld>
            <a:endParaRPr lang="en-GB" dirty="0"/>
          </a:p>
        </p:txBody>
      </p:sp>
      <p:pic>
        <p:nvPicPr>
          <p:cNvPr id="6" name="online_atlas_video_logo_ending_MUTED">
            <a:hlinkClick r:id="" action="ppaction://media"/>
            <a:extLst>
              <a:ext uri="{FF2B5EF4-FFF2-40B4-BE49-F238E27FC236}">
                <a16:creationId xmlns:a16="http://schemas.microsoft.com/office/drawing/2014/main" id="{DE3A7216-A196-4913-8103-9FA21AF326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900" end="37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27384"/>
            <a:ext cx="121925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1901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89D6B44C-0CD9-4B70-9F96-F65FF1CC4CF9}"/>
              </a:ext>
            </a:extLst>
          </p:cNvPr>
          <p:cNvSpPr/>
          <p:nvPr/>
        </p:nvSpPr>
        <p:spPr>
          <a:xfrm rot="20462095">
            <a:off x="2413433" y="3773347"/>
            <a:ext cx="5363206" cy="11876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85023-F171-45E1-8114-C70F32F9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R? Why Shiny?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53D92-FB24-46ED-820F-C72B01F1E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Already using R + Shiny for internal analysis and basic tools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Data-centric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Visual and interactive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Agile app lifecycle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B09E-5C4E-4CCF-8089-D3872A0C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50C2D-D9D1-4277-B38F-47DFB3CC6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1716"/>
          <a:stretch/>
        </p:blipFill>
        <p:spPr>
          <a:xfrm>
            <a:off x="7608168" y="1884018"/>
            <a:ext cx="4104457" cy="3099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6CA6E3-79BD-4467-9D83-87BFC9ED6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692" y="4449329"/>
            <a:ext cx="2755631" cy="1664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2B0DED-4B3E-4433-8AE4-E67CE0056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806" y="3671910"/>
            <a:ext cx="2913987" cy="20268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6923B4-F3E6-45C7-9801-C52D84DE4E35}"/>
              </a:ext>
            </a:extLst>
          </p:cNvPr>
          <p:cNvSpPr/>
          <p:nvPr/>
        </p:nvSpPr>
        <p:spPr>
          <a:xfrm>
            <a:off x="1089916" y="4079997"/>
            <a:ext cx="13024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>
                <a:latin typeface="Avenir Next LT Pro" panose="020B0504020202020204" pitchFamily="34" charset="0"/>
                <a:sym typeface="Wingdings" panose="05000000000000000000" pitchFamily="2" charset="2"/>
              </a:rPr>
              <a:t>App Mock-up</a:t>
            </a:r>
            <a:endParaRPr lang="en-GB" sz="1400" dirty="0">
              <a:latin typeface="Avenir Next LT Pro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D650FA-00F1-4C07-AA7A-1AE22E77825B}"/>
              </a:ext>
            </a:extLst>
          </p:cNvPr>
          <p:cNvSpPr/>
          <p:nvPr/>
        </p:nvSpPr>
        <p:spPr>
          <a:xfrm>
            <a:off x="4267108" y="3123676"/>
            <a:ext cx="1910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dirty="0">
                <a:latin typeface="Avenir Next LT Pro" panose="020B0504020202020204" pitchFamily="34" charset="0"/>
                <a:sym typeface="Wingdings" panose="05000000000000000000" pitchFamily="2" charset="2"/>
              </a:rPr>
              <a:t>Demo App</a:t>
            </a:r>
          </a:p>
          <a:p>
            <a:pPr algn="ctr"/>
            <a:r>
              <a:rPr lang="en-GB" sz="1600" dirty="0">
                <a:latin typeface="Avenir Next LT Pro" panose="020B0504020202020204" pitchFamily="34" charset="0"/>
                <a:sym typeface="Wingdings" panose="05000000000000000000" pitchFamily="2" charset="2"/>
              </a:rPr>
              <a:t>with basic features</a:t>
            </a:r>
            <a:endParaRPr lang="en-GB" sz="1600" dirty="0">
              <a:latin typeface="Avenir Next LT Pro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86691B-0FD7-4329-B369-46C144980512}"/>
              </a:ext>
            </a:extLst>
          </p:cNvPr>
          <p:cNvSpPr/>
          <p:nvPr/>
        </p:nvSpPr>
        <p:spPr>
          <a:xfrm>
            <a:off x="8463080" y="1412776"/>
            <a:ext cx="2394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Avenir Next LT Pro" panose="020B0504020202020204" pitchFamily="34" charset="0"/>
                <a:sym typeface="Wingdings" panose="05000000000000000000" pitchFamily="2" charset="2"/>
              </a:rPr>
              <a:t>Fully functional App</a:t>
            </a:r>
            <a:endParaRPr lang="en-GB" b="1" dirty="0">
              <a:latin typeface="Avenir Next LT Pro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0B0DF-F471-4C14-93CF-BC8D77887FF4}"/>
              </a:ext>
            </a:extLst>
          </p:cNvPr>
          <p:cNvSpPr/>
          <p:nvPr/>
        </p:nvSpPr>
        <p:spPr>
          <a:xfrm>
            <a:off x="9474473" y="5081756"/>
            <a:ext cx="2232248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library(shiny)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shinyjs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shinyauthr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shinydashboard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shinycssloaders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  <a:endParaRPr lang="en-GB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27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5BD4-10CF-4A27-8008-2FF9FB2F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D925E-0665-418A-B991-DEC989D8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92422-B939-448C-B8EA-018525623EF2}"/>
              </a:ext>
            </a:extLst>
          </p:cNvPr>
          <p:cNvSpPr/>
          <p:nvPr/>
        </p:nvSpPr>
        <p:spPr>
          <a:xfrm>
            <a:off x="2063553" y="1484785"/>
            <a:ext cx="9793087" cy="2736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              On-Prem Shiny Server</a:t>
            </a: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5BEA72BC-B33D-4CE6-84A9-772970A3B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t="12820" r="7899" b="14197"/>
          <a:stretch/>
        </p:blipFill>
        <p:spPr bwMode="auto">
          <a:xfrm>
            <a:off x="2135709" y="1534774"/>
            <a:ext cx="663313" cy="7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3B9175-BB03-4E50-8020-71D4E3A2CEB6}"/>
              </a:ext>
            </a:extLst>
          </p:cNvPr>
          <p:cNvGrpSpPr/>
          <p:nvPr/>
        </p:nvGrpSpPr>
        <p:grpSpPr>
          <a:xfrm>
            <a:off x="3287687" y="1916900"/>
            <a:ext cx="6984777" cy="2160173"/>
            <a:chOff x="2999656" y="2328292"/>
            <a:chExt cx="6984777" cy="21601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17A2D2-40CB-4D3F-BB77-DEFB5FE57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5" t="8232" r="2921" b="9460"/>
            <a:stretch/>
          </p:blipFill>
          <p:spPr>
            <a:xfrm rot="16200000">
              <a:off x="3008131" y="2416272"/>
              <a:ext cx="764251" cy="664566"/>
            </a:xfrm>
            <a:prstGeom prst="hexagon">
              <a:avLst>
                <a:gd name="adj" fmla="val 28629"/>
                <a:gd name="vf" fmla="val 115470"/>
              </a:avLst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1C092B-310A-4C25-9BEE-FE68797B2DC9}"/>
                </a:ext>
              </a:extLst>
            </p:cNvPr>
            <p:cNvSpPr/>
            <p:nvPr/>
          </p:nvSpPr>
          <p:spPr>
            <a:xfrm>
              <a:off x="2999656" y="2328292"/>
              <a:ext cx="6984777" cy="2160173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3000"/>
                </a:lnSpc>
                <a:spcBef>
                  <a:spcPts val="600"/>
                </a:spcBef>
              </a:pPr>
              <a:r>
                <a:rPr lang="en-GB" sz="1600" dirty="0">
                  <a:solidFill>
                    <a:schemeClr val="tx1"/>
                  </a:solidFill>
                  <a:latin typeface="Avenir Next LT Pro" panose="020B0504020202020204" pitchFamily="34" charset="0"/>
                </a:rPr>
                <a:t>	</a:t>
              </a:r>
              <a:r>
                <a:rPr lang="en-GB" sz="1600" b="1" dirty="0">
                  <a:solidFill>
                    <a:schemeClr val="tx1"/>
                  </a:solidFill>
                  <a:latin typeface="Avenir Next LT Pro" panose="020B0504020202020204" pitchFamily="34" charset="0"/>
                </a:rPr>
                <a:t>Online Atlas Shiny App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33DE0F-6855-4D5E-A377-41B2B515A75A}"/>
                </a:ext>
              </a:extLst>
            </p:cNvPr>
            <p:cNvSpPr/>
            <p:nvPr/>
          </p:nvSpPr>
          <p:spPr>
            <a:xfrm>
              <a:off x="3935761" y="2852936"/>
              <a:ext cx="1894122" cy="43204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600"/>
                </a:spcBef>
              </a:pPr>
              <a:r>
                <a:rPr lang="en-GB" sz="1600" dirty="0">
                  <a:latin typeface="Avenir Next LT Pro" panose="020B0504020202020204" pitchFamily="34" charset="0"/>
                </a:rPr>
                <a:t>App Controller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F66F9-386B-4A77-8DDA-D4C2594BA67E}"/>
                </a:ext>
              </a:extLst>
            </p:cNvPr>
            <p:cNvSpPr/>
            <p:nvPr/>
          </p:nvSpPr>
          <p:spPr>
            <a:xfrm>
              <a:off x="3935761" y="3432024"/>
              <a:ext cx="1894122" cy="43204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600"/>
                </a:spcBef>
              </a:pPr>
              <a:r>
                <a:rPr lang="en-GB" sz="1600" dirty="0">
                  <a:latin typeface="Avenir Next LT Pro" panose="020B0504020202020204" pitchFamily="34" charset="0"/>
                </a:rPr>
                <a:t>Data Access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2B29F4-C1C0-4BBF-9E9C-E12AD9D8524D}"/>
                </a:ext>
              </a:extLst>
            </p:cNvPr>
            <p:cNvSpPr/>
            <p:nvPr/>
          </p:nvSpPr>
          <p:spPr>
            <a:xfrm>
              <a:off x="5952472" y="3429000"/>
              <a:ext cx="1894122" cy="43204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600"/>
                </a:spcBef>
              </a:pPr>
              <a:r>
                <a:rPr lang="en-GB" sz="1600" dirty="0">
                  <a:latin typeface="Avenir Next LT Pro" panose="020B0504020202020204" pitchFamily="34" charset="0"/>
                </a:rPr>
                <a:t>Filters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A914F5-7F3B-4E44-9D03-CDD1099E7D99}"/>
                </a:ext>
              </a:extLst>
            </p:cNvPr>
            <p:cNvSpPr/>
            <p:nvPr/>
          </p:nvSpPr>
          <p:spPr>
            <a:xfrm>
              <a:off x="7969183" y="3436243"/>
              <a:ext cx="1894122" cy="43204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600"/>
                </a:spcBef>
              </a:pPr>
              <a:r>
                <a:rPr lang="en-GB" sz="1600" dirty="0">
                  <a:latin typeface="Avenir Next LT Pro" panose="020B0504020202020204" pitchFamily="34" charset="0"/>
                </a:rPr>
                <a:t>GUI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C7D8D8-A961-45DF-8CB4-FF2FC115E502}"/>
                </a:ext>
              </a:extLst>
            </p:cNvPr>
            <p:cNvSpPr/>
            <p:nvPr/>
          </p:nvSpPr>
          <p:spPr>
            <a:xfrm>
              <a:off x="9032763" y="3991359"/>
              <a:ext cx="852497" cy="432047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600"/>
                </a:spcBef>
              </a:pPr>
              <a:r>
                <a:rPr lang="en-GB" sz="1600" dirty="0">
                  <a:latin typeface="Avenir Next LT Pro" panose="020B0504020202020204" pitchFamily="34" charset="0"/>
                </a:rPr>
                <a:t>Map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6F02B2-ED07-491E-95CB-165DC9D68FE9}"/>
                </a:ext>
              </a:extLst>
            </p:cNvPr>
            <p:cNvSpPr/>
            <p:nvPr/>
          </p:nvSpPr>
          <p:spPr>
            <a:xfrm>
              <a:off x="7973059" y="3991359"/>
              <a:ext cx="1003262" cy="43204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600"/>
                </a:spcBef>
              </a:pPr>
              <a:r>
                <a:rPr lang="en-GB" sz="1600" dirty="0">
                  <a:latin typeface="Avenir Next LT Pro" panose="020B0504020202020204" pitchFamily="34" charset="0"/>
                </a:rPr>
                <a:t>Widgets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41E260-9DD8-4FF8-B475-38AAD6EFDD80}"/>
              </a:ext>
            </a:extLst>
          </p:cNvPr>
          <p:cNvGrpSpPr/>
          <p:nvPr/>
        </p:nvGrpSpPr>
        <p:grpSpPr>
          <a:xfrm>
            <a:off x="10476342" y="2441543"/>
            <a:ext cx="1290867" cy="1635530"/>
            <a:chOff x="10292935" y="2852935"/>
            <a:chExt cx="1290867" cy="1635530"/>
          </a:xfrm>
        </p:grpSpPr>
        <p:sp>
          <p:nvSpPr>
            <p:cNvPr id="10" name="Flowchart: Manual Input 9">
              <a:extLst>
                <a:ext uri="{FF2B5EF4-FFF2-40B4-BE49-F238E27FC236}">
                  <a16:creationId xmlns:a16="http://schemas.microsoft.com/office/drawing/2014/main" id="{9E192073-CA42-44FB-B4AC-0CF14FA9927F}"/>
                </a:ext>
              </a:extLst>
            </p:cNvPr>
            <p:cNvSpPr/>
            <p:nvPr/>
          </p:nvSpPr>
          <p:spPr>
            <a:xfrm flipV="1">
              <a:off x="10292935" y="2852935"/>
              <a:ext cx="1290867" cy="1635530"/>
            </a:xfrm>
            <a:prstGeom prst="flowChartManualInput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600"/>
                </a:spcBef>
              </a:pPr>
              <a:endParaRPr lang="en-GB" sz="1600" dirty="0" err="1"/>
            </a:p>
          </p:txBody>
        </p:sp>
        <p:pic>
          <p:nvPicPr>
            <p:cNvPr id="20" name="Picture 6" descr="Resultado de imagen de R icon">
              <a:extLst>
                <a:ext uri="{FF2B5EF4-FFF2-40B4-BE49-F238E27FC236}">
                  <a16:creationId xmlns:a16="http://schemas.microsoft.com/office/drawing/2014/main" id="{22423260-F20B-4642-B254-E622A23B7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0157" y="2930811"/>
              <a:ext cx="656421" cy="50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A0A20C-6C92-457B-B8B0-D2911E75FFA2}"/>
                </a:ext>
              </a:extLst>
            </p:cNvPr>
            <p:cNvSpPr txBox="1"/>
            <p:nvPr/>
          </p:nvSpPr>
          <p:spPr>
            <a:xfrm>
              <a:off x="10344472" y="3613774"/>
              <a:ext cx="116204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GB" sz="1200" dirty="0">
                  <a:solidFill>
                    <a:srgbClr val="333333"/>
                  </a:solidFill>
                  <a:latin typeface="Avenir Next LT Pro" panose="020B0504020202020204" pitchFamily="34" charset="0"/>
                </a:rPr>
                <a:t>Async Task</a:t>
              </a:r>
            </a:p>
            <a:p>
              <a:pPr algn="ctr"/>
              <a:r>
                <a:rPr lang="en-GB" sz="1200" dirty="0">
                  <a:solidFill>
                    <a:srgbClr val="333333"/>
                  </a:solidFill>
                  <a:latin typeface="Avenir Next LT Pro" panose="020B0504020202020204" pitchFamily="34" charset="0"/>
                </a:rPr>
                <a:t>(Future/Promise)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83F94A-10FA-46AF-91C6-7C36DB737DBD}"/>
              </a:ext>
            </a:extLst>
          </p:cNvPr>
          <p:cNvCxnSpPr>
            <a:stCxn id="9" idx="3"/>
          </p:cNvCxnSpPr>
          <p:nvPr/>
        </p:nvCxnSpPr>
        <p:spPr>
          <a:xfrm>
            <a:off x="6117914" y="2657568"/>
            <a:ext cx="4586597" cy="61721"/>
          </a:xfrm>
          <a:prstGeom prst="straightConnector1">
            <a:avLst/>
          </a:prstGeom>
          <a:ln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344A40D8-A361-439E-A627-D20E34F1F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5960" y="4822732"/>
            <a:ext cx="1134260" cy="982533"/>
          </a:xfrm>
          <a:prstGeom prst="rect">
            <a:avLst/>
          </a:prstGeom>
        </p:spPr>
      </p:pic>
      <p:pic>
        <p:nvPicPr>
          <p:cNvPr id="29" name="Picture 2" descr="Resultado de imagen de postgresql icon">
            <a:extLst>
              <a:ext uri="{FF2B5EF4-FFF2-40B4-BE49-F238E27FC236}">
                <a16:creationId xmlns:a16="http://schemas.microsoft.com/office/drawing/2014/main" id="{F90392BB-51AD-41BB-B10B-A702C909B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889" y="5338305"/>
            <a:ext cx="590414" cy="54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postgis icon">
            <a:extLst>
              <a:ext uri="{FF2B5EF4-FFF2-40B4-BE49-F238E27FC236}">
                <a16:creationId xmlns:a16="http://schemas.microsoft.com/office/drawing/2014/main" id="{E5BF312E-1A93-435E-9BB1-622CE1FEA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5319452"/>
            <a:ext cx="590414" cy="59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7A4099-CB0E-44F1-B519-F964F4E498AB}"/>
              </a:ext>
            </a:extLst>
          </p:cNvPr>
          <p:cNvCxnSpPr>
            <a:stCxn id="13" idx="2"/>
            <a:endCxn id="25" idx="0"/>
          </p:cNvCxnSpPr>
          <p:nvPr/>
        </p:nvCxnSpPr>
        <p:spPr>
          <a:xfrm>
            <a:off x="5170853" y="3452680"/>
            <a:ext cx="1132237" cy="1370052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90FB06-C6FA-4392-960E-82074EB5D65D}"/>
              </a:ext>
            </a:extLst>
          </p:cNvPr>
          <p:cNvCxnSpPr>
            <a:stCxn id="14" idx="2"/>
            <a:endCxn id="25" idx="0"/>
          </p:cNvCxnSpPr>
          <p:nvPr/>
        </p:nvCxnSpPr>
        <p:spPr>
          <a:xfrm flipH="1">
            <a:off x="6303090" y="3449656"/>
            <a:ext cx="884474" cy="1373076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0D3816B-5C4F-43F7-ADF2-45637E3D3041}"/>
              </a:ext>
            </a:extLst>
          </p:cNvPr>
          <p:cNvSpPr/>
          <p:nvPr/>
        </p:nvSpPr>
        <p:spPr>
          <a:xfrm>
            <a:off x="2063553" y="4751925"/>
            <a:ext cx="3463559" cy="11973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/>
                </a:solidFill>
                <a:latin typeface="Avenir Next LT Pro" panose="020B0504020202020204" pitchFamily="34" charset="0"/>
              </a:rPr>
              <a:t>Batch Processing</a:t>
            </a:r>
          </a:p>
        </p:txBody>
      </p:sp>
      <p:pic>
        <p:nvPicPr>
          <p:cNvPr id="36" name="Picture 6" descr="Resultado de imagen de R icon">
            <a:extLst>
              <a:ext uri="{FF2B5EF4-FFF2-40B4-BE49-F238E27FC236}">
                <a16:creationId xmlns:a16="http://schemas.microsoft.com/office/drawing/2014/main" id="{D674B32F-A01E-4DC0-A4F5-873D36FF1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51" y="4548226"/>
            <a:ext cx="656421" cy="5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5C80BB2-1F13-42A9-8486-B726EFE68523}"/>
              </a:ext>
            </a:extLst>
          </p:cNvPr>
          <p:cNvSpPr/>
          <p:nvPr/>
        </p:nvSpPr>
        <p:spPr>
          <a:xfrm>
            <a:off x="2105557" y="5102918"/>
            <a:ext cx="1638091" cy="232677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400" dirty="0">
                <a:latin typeface="Avenir Next LT Pro" panose="020B0504020202020204" pitchFamily="34" charset="0"/>
              </a:rPr>
              <a:t>Extract &amp; Prepare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8B95B9-EF4C-496D-9E4E-4A7ED7AE9CD1}"/>
              </a:ext>
            </a:extLst>
          </p:cNvPr>
          <p:cNvSpPr/>
          <p:nvPr/>
        </p:nvSpPr>
        <p:spPr>
          <a:xfrm>
            <a:off x="2103449" y="5390053"/>
            <a:ext cx="1638091" cy="232677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400" dirty="0">
                <a:latin typeface="Avenir Next LT Pro" panose="020B0504020202020204" pitchFamily="34" charset="0"/>
              </a:rPr>
              <a:t>Statistics &amp; Profiling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BC50FB-229A-4A3C-8C4C-17A4C9778706}"/>
              </a:ext>
            </a:extLst>
          </p:cNvPr>
          <p:cNvSpPr/>
          <p:nvPr/>
        </p:nvSpPr>
        <p:spPr>
          <a:xfrm>
            <a:off x="3809837" y="5099585"/>
            <a:ext cx="1638091" cy="810281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400" dirty="0">
                <a:latin typeface="Avenir Next LT Pro" panose="020B0504020202020204" pitchFamily="34" charset="0"/>
              </a:rPr>
              <a:t>Spatial Analysis</a:t>
            </a:r>
          </a:p>
          <a:p>
            <a:pPr marL="180975" indent="-85725">
              <a:buFontTx/>
              <a:buChar char="-"/>
            </a:pPr>
            <a:r>
              <a:rPr lang="en-GB" sz="1200" dirty="0">
                <a:latin typeface="Avenir Next LT Pro" panose="020B0504020202020204" pitchFamily="34" charset="0"/>
              </a:rPr>
              <a:t>Voronoi </a:t>
            </a:r>
            <a:r>
              <a:rPr lang="en-GB" sz="1200" dirty="0" err="1">
                <a:latin typeface="Avenir Next LT Pro" panose="020B0504020202020204" pitchFamily="34" charset="0"/>
              </a:rPr>
              <a:t>Tesellation</a:t>
            </a:r>
            <a:endParaRPr lang="en-GB" sz="1200" dirty="0">
              <a:latin typeface="Avenir Next LT Pro" panose="020B0504020202020204" pitchFamily="34" charset="0"/>
            </a:endParaRPr>
          </a:p>
          <a:p>
            <a:pPr marL="180975" indent="-85725">
              <a:buFontTx/>
              <a:buChar char="-"/>
            </a:pPr>
            <a:r>
              <a:rPr lang="en-GB" sz="1200" dirty="0">
                <a:latin typeface="Avenir Next LT Pro" panose="020B0504020202020204" pitchFamily="34" charset="0"/>
              </a:rPr>
              <a:t>Dem to Slope class</a:t>
            </a:r>
          </a:p>
          <a:p>
            <a:pPr marL="180975" indent="-85725">
              <a:buFontTx/>
              <a:buChar char="-"/>
            </a:pPr>
            <a:r>
              <a:rPr lang="en-GB" sz="1200" dirty="0">
                <a:latin typeface="Avenir Next LT Pro" panose="020B0504020202020204" pitchFamily="34" charset="0"/>
              </a:rPr>
              <a:t>GIS harmonization</a:t>
            </a:r>
          </a:p>
          <a:p>
            <a:pPr marL="285750" indent="-285750" algn="ctr">
              <a:lnSpc>
                <a:spcPct val="113000"/>
              </a:lnSpc>
              <a:spcBef>
                <a:spcPts val="600"/>
              </a:spcBef>
              <a:buFontTx/>
              <a:buChar char="-"/>
            </a:pPr>
            <a:endParaRPr lang="en-GB" sz="1400" dirty="0">
              <a:latin typeface="Avenir Next LT Pro" panose="020B0504020202020204" pitchFamily="34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FC23C2-5130-4820-9520-6A2EB8AD9FF7}"/>
              </a:ext>
            </a:extLst>
          </p:cNvPr>
          <p:cNvSpPr/>
          <p:nvPr/>
        </p:nvSpPr>
        <p:spPr>
          <a:xfrm>
            <a:off x="1375434" y="5203022"/>
            <a:ext cx="688119" cy="23286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 dirty="0" err="1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FFD34B3C-69BC-435F-AB46-6FAB521075AC}"/>
              </a:ext>
            </a:extLst>
          </p:cNvPr>
          <p:cNvSpPr/>
          <p:nvPr/>
        </p:nvSpPr>
        <p:spPr>
          <a:xfrm>
            <a:off x="322786" y="4961158"/>
            <a:ext cx="1081049" cy="705680"/>
          </a:xfrm>
          <a:prstGeom prst="cloud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600" dirty="0"/>
              <a:t>www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3A60D87-B9BC-4844-8F98-DE3B27BD9FDD}"/>
              </a:ext>
            </a:extLst>
          </p:cNvPr>
          <p:cNvSpPr/>
          <p:nvPr/>
        </p:nvSpPr>
        <p:spPr>
          <a:xfrm>
            <a:off x="5527112" y="5203022"/>
            <a:ext cx="442740" cy="232860"/>
          </a:xfrm>
          <a:prstGeom prst="rightArrow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27312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BBB4-CCC9-4061-86D6-9FCF21D4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8AC74-7113-4270-B7C3-2C5D8912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8</a:t>
            </a:fld>
            <a:endParaRPr lang="en-GB" dirty="0"/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F99559AB-3F0D-4F1F-B3A2-80752AA1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4" y="1121097"/>
            <a:ext cx="1291208" cy="129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30D5DA-4720-4895-9029-15399BFA5DA5}"/>
              </a:ext>
            </a:extLst>
          </p:cNvPr>
          <p:cNvSpPr/>
          <p:nvPr/>
        </p:nvSpPr>
        <p:spPr>
          <a:xfrm>
            <a:off x="1860053" y="1484784"/>
            <a:ext cx="2481461" cy="957114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Filter Template</a:t>
            </a:r>
          </a:p>
          <a:p>
            <a:r>
              <a:rPr lang="en-GB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Filter Type = {spatial, by </a:t>
            </a:r>
            <a:r>
              <a:rPr lang="en-GB" sz="11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attib</a:t>
            </a:r>
            <a:r>
              <a:rPr lang="en-GB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,...}</a:t>
            </a:r>
          </a:p>
          <a:p>
            <a:r>
              <a:rPr lang="en-GB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Combine Type = {Include, Exclude}</a:t>
            </a:r>
          </a:p>
          <a:p>
            <a:r>
              <a:rPr lang="en-GB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Layer Id = {...}</a:t>
            </a:r>
          </a:p>
          <a:p>
            <a:r>
              <a:rPr lang="en-GB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Layer </a:t>
            </a:r>
            <a:r>
              <a:rPr lang="en-GB" sz="11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Attrib</a:t>
            </a:r>
            <a:r>
              <a:rPr lang="en-GB" sz="1100" dirty="0">
                <a:solidFill>
                  <a:schemeClr val="tx1"/>
                </a:solidFill>
                <a:latin typeface="Avenir Next LT Pro" panose="020B0504020202020204" pitchFamily="34" charset="0"/>
              </a:rPr>
              <a:t> Id = {...}</a:t>
            </a:r>
          </a:p>
          <a:p>
            <a:pPr>
              <a:lnSpc>
                <a:spcPct val="113000"/>
              </a:lnSpc>
              <a:spcBef>
                <a:spcPts val="600"/>
              </a:spcBef>
            </a:pPr>
            <a:endParaRPr lang="en-GB" sz="1200" dirty="0" err="1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C0CCC-9667-4734-8CDD-61BB32D0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410" y="3881597"/>
            <a:ext cx="1340223" cy="1547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40E25-A96D-41A1-9B4E-EA19F9138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783" y="3881597"/>
            <a:ext cx="1550135" cy="23096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28CEF1-E838-4E61-8E2D-BD8468AA6939}"/>
              </a:ext>
            </a:extLst>
          </p:cNvPr>
          <p:cNvSpPr/>
          <p:nvPr/>
        </p:nvSpPr>
        <p:spPr>
          <a:xfrm>
            <a:off x="2364947" y="2984063"/>
            <a:ext cx="1471672" cy="364976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Widget Template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73474-0BAD-4E04-B841-E56A77CCC13E}"/>
              </a:ext>
            </a:extLst>
          </p:cNvPr>
          <p:cNvSpPr/>
          <p:nvPr/>
        </p:nvSpPr>
        <p:spPr>
          <a:xfrm>
            <a:off x="4778745" y="1701306"/>
            <a:ext cx="1339407" cy="52407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952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Partial Filter Fun Template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54CBF-7A5C-4DFC-999E-D2F5CD5A11FF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3100783" y="2441898"/>
            <a:ext cx="1" cy="542165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08FDEE-F7B9-44FC-8CEA-F1D547A42BBD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2357522" y="3349039"/>
            <a:ext cx="743261" cy="532558"/>
          </a:xfrm>
          <a:prstGeom prst="straightConnector1">
            <a:avLst/>
          </a:prstGeom>
          <a:ln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C7D10B-AD64-4699-8F34-5EFB5BD3C1A8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3100783" y="3349039"/>
            <a:ext cx="775068" cy="532558"/>
          </a:xfrm>
          <a:prstGeom prst="straightConnector1">
            <a:avLst/>
          </a:prstGeom>
          <a:ln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342AFE-B9AD-4742-A0FE-87902505E63A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4341514" y="1963341"/>
            <a:ext cx="437231" cy="0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DDBD667-D165-4F49-A2A5-9C15E9A3B65A}"/>
              </a:ext>
            </a:extLst>
          </p:cNvPr>
          <p:cNvCxnSpPr>
            <a:cxnSpLocks/>
            <a:stCxn id="8" idx="3"/>
            <a:endCxn id="27" idx="2"/>
          </p:cNvCxnSpPr>
          <p:nvPr/>
        </p:nvCxnSpPr>
        <p:spPr>
          <a:xfrm flipV="1">
            <a:off x="4650918" y="2302221"/>
            <a:ext cx="2347031" cy="2734196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09529ED-3256-46D3-BDF3-7E44FC496D7D}"/>
              </a:ext>
            </a:extLst>
          </p:cNvPr>
          <p:cNvSpPr/>
          <p:nvPr/>
        </p:nvSpPr>
        <p:spPr>
          <a:xfrm>
            <a:off x="6459737" y="1632135"/>
            <a:ext cx="1076423" cy="67008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3000"/>
              </a:lnSpc>
              <a:spcBef>
                <a:spcPts val="600"/>
              </a:spcBef>
            </a:pPr>
            <a:r>
              <a:rPr lang="en-GB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Partial Filter Function</a:t>
            </a:r>
            <a:endParaRPr lang="en-GB" sz="12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849C8830-1133-410C-8D98-9EC07545370A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6118152" y="1963341"/>
            <a:ext cx="341585" cy="3837"/>
          </a:xfrm>
          <a:prstGeom prst="straightConnector1">
            <a:avLst/>
          </a:prstGeom>
          <a:ln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4F9E4CA9-6169-420F-80CF-F5BD47479D98}"/>
              </a:ext>
            </a:extLst>
          </p:cNvPr>
          <p:cNvSpPr/>
          <p:nvPr/>
        </p:nvSpPr>
        <p:spPr>
          <a:xfrm>
            <a:off x="5391194" y="4741879"/>
            <a:ext cx="786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>
                <a:latin typeface="Avenir Next LT Pro" panose="020B0504020202020204" pitchFamily="34" charset="0"/>
              </a:rPr>
              <a:t>Callback</a:t>
            </a:r>
            <a:endParaRPr lang="en-GB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2D6E5E-4CB6-4A1C-B6E6-C64F49837D2F}"/>
              </a:ext>
            </a:extLst>
          </p:cNvPr>
          <p:cNvSpPr/>
          <p:nvPr/>
        </p:nvSpPr>
        <p:spPr>
          <a:xfrm>
            <a:off x="4711373" y="2251315"/>
            <a:ext cx="1339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</a:rPr>
              <a:t>Feature filtering</a:t>
            </a:r>
          </a:p>
          <a:p>
            <a:r>
              <a:rPr lang="en-GB" sz="1200" dirty="0">
                <a:latin typeface="Avenir Next LT Pro" panose="020B0504020202020204" pitchFamily="34" charset="0"/>
              </a:rPr>
              <a:t>Spatial buffering</a:t>
            </a:r>
            <a:endParaRPr lang="en-GB" sz="1200" dirty="0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DB1E682C-50EC-494A-A11E-68A4638A5169}"/>
              </a:ext>
            </a:extLst>
          </p:cNvPr>
          <p:cNvSpPr/>
          <p:nvPr/>
        </p:nvSpPr>
        <p:spPr>
          <a:xfrm>
            <a:off x="8033288" y="3326823"/>
            <a:ext cx="1029589" cy="877491"/>
          </a:xfrm>
          <a:custGeom>
            <a:avLst/>
            <a:gdLst>
              <a:gd name="connsiteX0" fmla="*/ 504825 w 1257300"/>
              <a:gd name="connsiteY0" fmla="*/ 981075 h 1071563"/>
              <a:gd name="connsiteX1" fmla="*/ 504825 w 1257300"/>
              <a:gd name="connsiteY1" fmla="*/ 981075 h 1071563"/>
              <a:gd name="connsiteX2" fmla="*/ 495300 w 1257300"/>
              <a:gd name="connsiteY2" fmla="*/ 914400 h 1071563"/>
              <a:gd name="connsiteX3" fmla="*/ 485775 w 1257300"/>
              <a:gd name="connsiteY3" fmla="*/ 895350 h 1071563"/>
              <a:gd name="connsiteX4" fmla="*/ 481012 w 1257300"/>
              <a:gd name="connsiteY4" fmla="*/ 871538 h 1071563"/>
              <a:gd name="connsiteX5" fmla="*/ 457200 w 1257300"/>
              <a:gd name="connsiteY5" fmla="*/ 842963 h 1071563"/>
              <a:gd name="connsiteX6" fmla="*/ 442912 w 1257300"/>
              <a:gd name="connsiteY6" fmla="*/ 838200 h 1071563"/>
              <a:gd name="connsiteX7" fmla="*/ 423862 w 1257300"/>
              <a:gd name="connsiteY7" fmla="*/ 823913 h 1071563"/>
              <a:gd name="connsiteX8" fmla="*/ 376237 w 1257300"/>
              <a:gd name="connsiteY8" fmla="*/ 814388 h 1071563"/>
              <a:gd name="connsiteX9" fmla="*/ 342900 w 1257300"/>
              <a:gd name="connsiteY9" fmla="*/ 800100 h 1071563"/>
              <a:gd name="connsiteX10" fmla="*/ 323850 w 1257300"/>
              <a:gd name="connsiteY10" fmla="*/ 790575 h 1071563"/>
              <a:gd name="connsiteX11" fmla="*/ 295275 w 1257300"/>
              <a:gd name="connsiteY11" fmla="*/ 785813 h 1071563"/>
              <a:gd name="connsiteX12" fmla="*/ 261937 w 1257300"/>
              <a:gd name="connsiteY12" fmla="*/ 776288 h 1071563"/>
              <a:gd name="connsiteX13" fmla="*/ 233362 w 1257300"/>
              <a:gd name="connsiteY13" fmla="*/ 766763 h 1071563"/>
              <a:gd name="connsiteX14" fmla="*/ 204787 w 1257300"/>
              <a:gd name="connsiteY14" fmla="*/ 757238 h 1071563"/>
              <a:gd name="connsiteX15" fmla="*/ 190500 w 1257300"/>
              <a:gd name="connsiteY15" fmla="*/ 752475 h 1071563"/>
              <a:gd name="connsiteX16" fmla="*/ 166687 w 1257300"/>
              <a:gd name="connsiteY16" fmla="*/ 747713 h 1071563"/>
              <a:gd name="connsiteX17" fmla="*/ 147637 w 1257300"/>
              <a:gd name="connsiteY17" fmla="*/ 738188 h 1071563"/>
              <a:gd name="connsiteX18" fmla="*/ 133350 w 1257300"/>
              <a:gd name="connsiteY18" fmla="*/ 733425 h 1071563"/>
              <a:gd name="connsiteX19" fmla="*/ 119062 w 1257300"/>
              <a:gd name="connsiteY19" fmla="*/ 719138 h 1071563"/>
              <a:gd name="connsiteX20" fmla="*/ 104775 w 1257300"/>
              <a:gd name="connsiteY20" fmla="*/ 714375 h 1071563"/>
              <a:gd name="connsiteX21" fmla="*/ 85725 w 1257300"/>
              <a:gd name="connsiteY21" fmla="*/ 704850 h 1071563"/>
              <a:gd name="connsiteX22" fmla="*/ 76200 w 1257300"/>
              <a:gd name="connsiteY22" fmla="*/ 690563 h 1071563"/>
              <a:gd name="connsiteX23" fmla="*/ 61912 w 1257300"/>
              <a:gd name="connsiteY23" fmla="*/ 681038 h 1071563"/>
              <a:gd name="connsiteX24" fmla="*/ 52387 w 1257300"/>
              <a:gd name="connsiteY24" fmla="*/ 657225 h 1071563"/>
              <a:gd name="connsiteX25" fmla="*/ 38100 w 1257300"/>
              <a:gd name="connsiteY25" fmla="*/ 642938 h 1071563"/>
              <a:gd name="connsiteX26" fmla="*/ 19050 w 1257300"/>
              <a:gd name="connsiteY26" fmla="*/ 604838 h 1071563"/>
              <a:gd name="connsiteX27" fmla="*/ 9525 w 1257300"/>
              <a:gd name="connsiteY27" fmla="*/ 561975 h 1071563"/>
              <a:gd name="connsiteX28" fmla="*/ 0 w 1257300"/>
              <a:gd name="connsiteY28" fmla="*/ 523875 h 1071563"/>
              <a:gd name="connsiteX29" fmla="*/ 4762 w 1257300"/>
              <a:gd name="connsiteY29" fmla="*/ 385763 h 1071563"/>
              <a:gd name="connsiteX30" fmla="*/ 14287 w 1257300"/>
              <a:gd name="connsiteY30" fmla="*/ 371475 h 1071563"/>
              <a:gd name="connsiteX31" fmla="*/ 38100 w 1257300"/>
              <a:gd name="connsiteY31" fmla="*/ 323850 h 1071563"/>
              <a:gd name="connsiteX32" fmla="*/ 47625 w 1257300"/>
              <a:gd name="connsiteY32" fmla="*/ 309563 h 1071563"/>
              <a:gd name="connsiteX33" fmla="*/ 61912 w 1257300"/>
              <a:gd name="connsiteY33" fmla="*/ 295275 h 1071563"/>
              <a:gd name="connsiteX34" fmla="*/ 71437 w 1257300"/>
              <a:gd name="connsiteY34" fmla="*/ 276225 h 1071563"/>
              <a:gd name="connsiteX35" fmla="*/ 90487 w 1257300"/>
              <a:gd name="connsiteY35" fmla="*/ 261938 h 1071563"/>
              <a:gd name="connsiteX36" fmla="*/ 109537 w 1257300"/>
              <a:gd name="connsiteY36" fmla="*/ 242888 h 1071563"/>
              <a:gd name="connsiteX37" fmla="*/ 133350 w 1257300"/>
              <a:gd name="connsiteY37" fmla="*/ 214313 h 1071563"/>
              <a:gd name="connsiteX38" fmla="*/ 147637 w 1257300"/>
              <a:gd name="connsiteY38" fmla="*/ 209550 h 1071563"/>
              <a:gd name="connsiteX39" fmla="*/ 161925 w 1257300"/>
              <a:gd name="connsiteY39" fmla="*/ 200025 h 1071563"/>
              <a:gd name="connsiteX40" fmla="*/ 204787 w 1257300"/>
              <a:gd name="connsiteY40" fmla="*/ 161925 h 1071563"/>
              <a:gd name="connsiteX41" fmla="*/ 233362 w 1257300"/>
              <a:gd name="connsiteY41" fmla="*/ 152400 h 1071563"/>
              <a:gd name="connsiteX42" fmla="*/ 276225 w 1257300"/>
              <a:gd name="connsiteY42" fmla="*/ 123825 h 1071563"/>
              <a:gd name="connsiteX43" fmla="*/ 309562 w 1257300"/>
              <a:gd name="connsiteY43" fmla="*/ 109538 h 1071563"/>
              <a:gd name="connsiteX44" fmla="*/ 333375 w 1257300"/>
              <a:gd name="connsiteY44" fmla="*/ 90488 h 1071563"/>
              <a:gd name="connsiteX45" fmla="*/ 428625 w 1257300"/>
              <a:gd name="connsiteY45" fmla="*/ 38100 h 1071563"/>
              <a:gd name="connsiteX46" fmla="*/ 447675 w 1257300"/>
              <a:gd name="connsiteY46" fmla="*/ 33338 h 1071563"/>
              <a:gd name="connsiteX47" fmla="*/ 485775 w 1257300"/>
              <a:gd name="connsiteY47" fmla="*/ 23813 h 1071563"/>
              <a:gd name="connsiteX48" fmla="*/ 557212 w 1257300"/>
              <a:gd name="connsiteY48" fmla="*/ 14288 h 1071563"/>
              <a:gd name="connsiteX49" fmla="*/ 614362 w 1257300"/>
              <a:gd name="connsiteY49" fmla="*/ 4763 h 1071563"/>
              <a:gd name="connsiteX50" fmla="*/ 700087 w 1257300"/>
              <a:gd name="connsiteY50" fmla="*/ 0 h 1071563"/>
              <a:gd name="connsiteX51" fmla="*/ 857250 w 1257300"/>
              <a:gd name="connsiteY51" fmla="*/ 14288 h 1071563"/>
              <a:gd name="connsiteX52" fmla="*/ 881062 w 1257300"/>
              <a:gd name="connsiteY52" fmla="*/ 19050 h 1071563"/>
              <a:gd name="connsiteX53" fmla="*/ 900112 w 1257300"/>
              <a:gd name="connsiteY53" fmla="*/ 33338 h 1071563"/>
              <a:gd name="connsiteX54" fmla="*/ 919162 w 1257300"/>
              <a:gd name="connsiteY54" fmla="*/ 42863 h 1071563"/>
              <a:gd name="connsiteX55" fmla="*/ 933450 w 1257300"/>
              <a:gd name="connsiteY55" fmla="*/ 57150 h 1071563"/>
              <a:gd name="connsiteX56" fmla="*/ 952500 w 1257300"/>
              <a:gd name="connsiteY56" fmla="*/ 71438 h 1071563"/>
              <a:gd name="connsiteX57" fmla="*/ 966787 w 1257300"/>
              <a:gd name="connsiteY57" fmla="*/ 85725 h 1071563"/>
              <a:gd name="connsiteX58" fmla="*/ 985837 w 1257300"/>
              <a:gd name="connsiteY58" fmla="*/ 95250 h 1071563"/>
              <a:gd name="connsiteX59" fmla="*/ 1033462 w 1257300"/>
              <a:gd name="connsiteY59" fmla="*/ 133350 h 1071563"/>
              <a:gd name="connsiteX60" fmla="*/ 1071562 w 1257300"/>
              <a:gd name="connsiteY60" fmla="*/ 171450 h 1071563"/>
              <a:gd name="connsiteX61" fmla="*/ 1109662 w 1257300"/>
              <a:gd name="connsiteY61" fmla="*/ 233363 h 1071563"/>
              <a:gd name="connsiteX62" fmla="*/ 1123950 w 1257300"/>
              <a:gd name="connsiteY62" fmla="*/ 257175 h 1071563"/>
              <a:gd name="connsiteX63" fmla="*/ 1138237 w 1257300"/>
              <a:gd name="connsiteY63" fmla="*/ 300038 h 1071563"/>
              <a:gd name="connsiteX64" fmla="*/ 1162050 w 1257300"/>
              <a:gd name="connsiteY64" fmla="*/ 333375 h 1071563"/>
              <a:gd name="connsiteX65" fmla="*/ 1185862 w 1257300"/>
              <a:gd name="connsiteY65" fmla="*/ 395288 h 1071563"/>
              <a:gd name="connsiteX66" fmla="*/ 1209675 w 1257300"/>
              <a:gd name="connsiteY66" fmla="*/ 442913 h 1071563"/>
              <a:gd name="connsiteX67" fmla="*/ 1214437 w 1257300"/>
              <a:gd name="connsiteY67" fmla="*/ 461963 h 1071563"/>
              <a:gd name="connsiteX68" fmla="*/ 1228725 w 1257300"/>
              <a:gd name="connsiteY68" fmla="*/ 495300 h 1071563"/>
              <a:gd name="connsiteX69" fmla="*/ 1243012 w 1257300"/>
              <a:gd name="connsiteY69" fmla="*/ 566738 h 1071563"/>
              <a:gd name="connsiteX70" fmla="*/ 1247775 w 1257300"/>
              <a:gd name="connsiteY70" fmla="*/ 604838 h 1071563"/>
              <a:gd name="connsiteX71" fmla="*/ 1257300 w 1257300"/>
              <a:gd name="connsiteY71" fmla="*/ 685800 h 1071563"/>
              <a:gd name="connsiteX72" fmla="*/ 1247775 w 1257300"/>
              <a:gd name="connsiteY72" fmla="*/ 795338 h 1071563"/>
              <a:gd name="connsiteX73" fmla="*/ 1238250 w 1257300"/>
              <a:gd name="connsiteY73" fmla="*/ 876300 h 1071563"/>
              <a:gd name="connsiteX74" fmla="*/ 1228725 w 1257300"/>
              <a:gd name="connsiteY74" fmla="*/ 890588 h 1071563"/>
              <a:gd name="connsiteX75" fmla="*/ 1219200 w 1257300"/>
              <a:gd name="connsiteY75" fmla="*/ 909638 h 1071563"/>
              <a:gd name="connsiteX76" fmla="*/ 1200150 w 1257300"/>
              <a:gd name="connsiteY76" fmla="*/ 928688 h 1071563"/>
              <a:gd name="connsiteX77" fmla="*/ 1176337 w 1257300"/>
              <a:gd name="connsiteY77" fmla="*/ 957263 h 1071563"/>
              <a:gd name="connsiteX78" fmla="*/ 1171575 w 1257300"/>
              <a:gd name="connsiteY78" fmla="*/ 976313 h 1071563"/>
              <a:gd name="connsiteX79" fmla="*/ 1119187 w 1257300"/>
              <a:gd name="connsiteY79" fmla="*/ 1014413 h 1071563"/>
              <a:gd name="connsiteX80" fmla="*/ 1104900 w 1257300"/>
              <a:gd name="connsiteY80" fmla="*/ 1019175 h 1071563"/>
              <a:gd name="connsiteX81" fmla="*/ 1085850 w 1257300"/>
              <a:gd name="connsiteY81" fmla="*/ 1028700 h 1071563"/>
              <a:gd name="connsiteX82" fmla="*/ 1066800 w 1257300"/>
              <a:gd name="connsiteY82" fmla="*/ 1033463 h 1071563"/>
              <a:gd name="connsiteX83" fmla="*/ 1047750 w 1257300"/>
              <a:gd name="connsiteY83" fmla="*/ 1042988 h 1071563"/>
              <a:gd name="connsiteX84" fmla="*/ 1033462 w 1257300"/>
              <a:gd name="connsiteY84" fmla="*/ 1052513 h 1071563"/>
              <a:gd name="connsiteX85" fmla="*/ 1004887 w 1257300"/>
              <a:gd name="connsiteY85" fmla="*/ 1057275 h 1071563"/>
              <a:gd name="connsiteX86" fmla="*/ 985837 w 1257300"/>
              <a:gd name="connsiteY86" fmla="*/ 1062038 h 1071563"/>
              <a:gd name="connsiteX87" fmla="*/ 914400 w 1257300"/>
              <a:gd name="connsiteY87" fmla="*/ 1066800 h 1071563"/>
              <a:gd name="connsiteX88" fmla="*/ 857250 w 1257300"/>
              <a:gd name="connsiteY88" fmla="*/ 1071563 h 1071563"/>
              <a:gd name="connsiteX89" fmla="*/ 685800 w 1257300"/>
              <a:gd name="connsiteY89" fmla="*/ 1062038 h 1071563"/>
              <a:gd name="connsiteX90" fmla="*/ 633412 w 1257300"/>
              <a:gd name="connsiteY90" fmla="*/ 1047750 h 1071563"/>
              <a:gd name="connsiteX91" fmla="*/ 595312 w 1257300"/>
              <a:gd name="connsiteY91" fmla="*/ 1042988 h 1071563"/>
              <a:gd name="connsiteX92" fmla="*/ 576262 w 1257300"/>
              <a:gd name="connsiteY92" fmla="*/ 1033463 h 1071563"/>
              <a:gd name="connsiteX93" fmla="*/ 561975 w 1257300"/>
              <a:gd name="connsiteY93" fmla="*/ 1028700 h 1071563"/>
              <a:gd name="connsiteX94" fmla="*/ 542925 w 1257300"/>
              <a:gd name="connsiteY94" fmla="*/ 1014413 h 1071563"/>
              <a:gd name="connsiteX95" fmla="*/ 528637 w 1257300"/>
              <a:gd name="connsiteY95" fmla="*/ 1009650 h 1071563"/>
              <a:gd name="connsiteX96" fmla="*/ 504825 w 1257300"/>
              <a:gd name="connsiteY96" fmla="*/ 981075 h 107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257300" h="1071563">
                <a:moveTo>
                  <a:pt x="504825" y="981075"/>
                </a:moveTo>
                <a:lnTo>
                  <a:pt x="504825" y="981075"/>
                </a:lnTo>
                <a:cubicBezTo>
                  <a:pt x="503657" y="970569"/>
                  <a:pt x="500353" y="929559"/>
                  <a:pt x="495300" y="914400"/>
                </a:cubicBezTo>
                <a:cubicBezTo>
                  <a:pt x="493055" y="907665"/>
                  <a:pt x="488950" y="901700"/>
                  <a:pt x="485775" y="895350"/>
                </a:cubicBezTo>
                <a:cubicBezTo>
                  <a:pt x="484187" y="887413"/>
                  <a:pt x="483854" y="879117"/>
                  <a:pt x="481012" y="871538"/>
                </a:cubicBezTo>
                <a:cubicBezTo>
                  <a:pt x="478083" y="863728"/>
                  <a:pt x="463378" y="847081"/>
                  <a:pt x="457200" y="842963"/>
                </a:cubicBezTo>
                <a:cubicBezTo>
                  <a:pt x="453023" y="840178"/>
                  <a:pt x="447675" y="839788"/>
                  <a:pt x="442912" y="838200"/>
                </a:cubicBezTo>
                <a:cubicBezTo>
                  <a:pt x="436562" y="833438"/>
                  <a:pt x="431337" y="826583"/>
                  <a:pt x="423862" y="823913"/>
                </a:cubicBezTo>
                <a:cubicBezTo>
                  <a:pt x="408616" y="818468"/>
                  <a:pt x="376237" y="814388"/>
                  <a:pt x="376237" y="814388"/>
                </a:cubicBezTo>
                <a:cubicBezTo>
                  <a:pt x="313055" y="782797"/>
                  <a:pt x="391953" y="821124"/>
                  <a:pt x="342900" y="800100"/>
                </a:cubicBezTo>
                <a:cubicBezTo>
                  <a:pt x="336375" y="797303"/>
                  <a:pt x="330650" y="792615"/>
                  <a:pt x="323850" y="790575"/>
                </a:cubicBezTo>
                <a:cubicBezTo>
                  <a:pt x="314601" y="787800"/>
                  <a:pt x="304800" y="787400"/>
                  <a:pt x="295275" y="785813"/>
                </a:cubicBezTo>
                <a:cubicBezTo>
                  <a:pt x="247276" y="769812"/>
                  <a:pt x="321713" y="794220"/>
                  <a:pt x="261937" y="776288"/>
                </a:cubicBezTo>
                <a:cubicBezTo>
                  <a:pt x="252320" y="773403"/>
                  <a:pt x="242887" y="769938"/>
                  <a:pt x="233362" y="766763"/>
                </a:cubicBezTo>
                <a:lnTo>
                  <a:pt x="204787" y="757238"/>
                </a:lnTo>
                <a:cubicBezTo>
                  <a:pt x="200025" y="755650"/>
                  <a:pt x="195423" y="753459"/>
                  <a:pt x="190500" y="752475"/>
                </a:cubicBezTo>
                <a:lnTo>
                  <a:pt x="166687" y="747713"/>
                </a:lnTo>
                <a:cubicBezTo>
                  <a:pt x="160337" y="744538"/>
                  <a:pt x="154162" y="740985"/>
                  <a:pt x="147637" y="738188"/>
                </a:cubicBezTo>
                <a:cubicBezTo>
                  <a:pt x="143023" y="736210"/>
                  <a:pt x="137527" y="736210"/>
                  <a:pt x="133350" y="733425"/>
                </a:cubicBezTo>
                <a:cubicBezTo>
                  <a:pt x="127746" y="729689"/>
                  <a:pt x="124666" y="722874"/>
                  <a:pt x="119062" y="719138"/>
                </a:cubicBezTo>
                <a:cubicBezTo>
                  <a:pt x="114885" y="716353"/>
                  <a:pt x="109389" y="716353"/>
                  <a:pt x="104775" y="714375"/>
                </a:cubicBezTo>
                <a:cubicBezTo>
                  <a:pt x="98250" y="711578"/>
                  <a:pt x="92075" y="708025"/>
                  <a:pt x="85725" y="704850"/>
                </a:cubicBezTo>
                <a:cubicBezTo>
                  <a:pt x="82550" y="700088"/>
                  <a:pt x="80247" y="694610"/>
                  <a:pt x="76200" y="690563"/>
                </a:cubicBezTo>
                <a:cubicBezTo>
                  <a:pt x="72152" y="686516"/>
                  <a:pt x="65239" y="685696"/>
                  <a:pt x="61912" y="681038"/>
                </a:cubicBezTo>
                <a:cubicBezTo>
                  <a:pt x="56943" y="674081"/>
                  <a:pt x="56918" y="664475"/>
                  <a:pt x="52387" y="657225"/>
                </a:cubicBezTo>
                <a:cubicBezTo>
                  <a:pt x="48818" y="651514"/>
                  <a:pt x="41716" y="648620"/>
                  <a:pt x="38100" y="642938"/>
                </a:cubicBezTo>
                <a:cubicBezTo>
                  <a:pt x="30477" y="630959"/>
                  <a:pt x="19050" y="604838"/>
                  <a:pt x="19050" y="604838"/>
                </a:cubicBezTo>
                <a:cubicBezTo>
                  <a:pt x="4688" y="533033"/>
                  <a:pt x="22974" y="622494"/>
                  <a:pt x="9525" y="561975"/>
                </a:cubicBezTo>
                <a:cubicBezTo>
                  <a:pt x="1863" y="527497"/>
                  <a:pt x="8509" y="549404"/>
                  <a:pt x="0" y="523875"/>
                </a:cubicBezTo>
                <a:cubicBezTo>
                  <a:pt x="1587" y="477838"/>
                  <a:pt x="462" y="431627"/>
                  <a:pt x="4762" y="385763"/>
                </a:cubicBezTo>
                <a:cubicBezTo>
                  <a:pt x="5296" y="380064"/>
                  <a:pt x="11962" y="376706"/>
                  <a:pt x="14287" y="371475"/>
                </a:cubicBezTo>
                <a:cubicBezTo>
                  <a:pt x="38955" y="315972"/>
                  <a:pt x="7801" y="366268"/>
                  <a:pt x="38100" y="323850"/>
                </a:cubicBezTo>
                <a:cubicBezTo>
                  <a:pt x="41427" y="319193"/>
                  <a:pt x="43961" y="313960"/>
                  <a:pt x="47625" y="309563"/>
                </a:cubicBezTo>
                <a:cubicBezTo>
                  <a:pt x="51937" y="304389"/>
                  <a:pt x="57997" y="300756"/>
                  <a:pt x="61912" y="295275"/>
                </a:cubicBezTo>
                <a:cubicBezTo>
                  <a:pt x="66038" y="289498"/>
                  <a:pt x="66817" y="281615"/>
                  <a:pt x="71437" y="276225"/>
                </a:cubicBezTo>
                <a:cubicBezTo>
                  <a:pt x="76603" y="270199"/>
                  <a:pt x="84513" y="267165"/>
                  <a:pt x="90487" y="261938"/>
                </a:cubicBezTo>
                <a:cubicBezTo>
                  <a:pt x="97245" y="256025"/>
                  <a:pt x="103529" y="249563"/>
                  <a:pt x="109537" y="242888"/>
                </a:cubicBezTo>
                <a:cubicBezTo>
                  <a:pt x="117831" y="233672"/>
                  <a:pt x="124019" y="222478"/>
                  <a:pt x="133350" y="214313"/>
                </a:cubicBezTo>
                <a:cubicBezTo>
                  <a:pt x="137128" y="211007"/>
                  <a:pt x="143147" y="211795"/>
                  <a:pt x="147637" y="209550"/>
                </a:cubicBezTo>
                <a:cubicBezTo>
                  <a:pt x="152757" y="206990"/>
                  <a:pt x="157579" y="203750"/>
                  <a:pt x="161925" y="200025"/>
                </a:cubicBezTo>
                <a:cubicBezTo>
                  <a:pt x="177948" y="186291"/>
                  <a:pt x="185525" y="172432"/>
                  <a:pt x="204787" y="161925"/>
                </a:cubicBezTo>
                <a:cubicBezTo>
                  <a:pt x="213601" y="157117"/>
                  <a:pt x="224222" y="156555"/>
                  <a:pt x="233362" y="152400"/>
                </a:cubicBezTo>
                <a:cubicBezTo>
                  <a:pt x="284416" y="129194"/>
                  <a:pt x="232247" y="147813"/>
                  <a:pt x="276225" y="123825"/>
                </a:cubicBezTo>
                <a:cubicBezTo>
                  <a:pt x="286839" y="118036"/>
                  <a:pt x="299119" y="115630"/>
                  <a:pt x="309562" y="109538"/>
                </a:cubicBezTo>
                <a:cubicBezTo>
                  <a:pt x="318342" y="104416"/>
                  <a:pt x="324841" y="96010"/>
                  <a:pt x="333375" y="90488"/>
                </a:cubicBezTo>
                <a:cubicBezTo>
                  <a:pt x="335098" y="89373"/>
                  <a:pt x="414380" y="41661"/>
                  <a:pt x="428625" y="38100"/>
                </a:cubicBezTo>
                <a:cubicBezTo>
                  <a:pt x="434975" y="36513"/>
                  <a:pt x="441381" y="35136"/>
                  <a:pt x="447675" y="33338"/>
                </a:cubicBezTo>
                <a:cubicBezTo>
                  <a:pt x="470793" y="26733"/>
                  <a:pt x="455183" y="28402"/>
                  <a:pt x="485775" y="23813"/>
                </a:cubicBezTo>
                <a:cubicBezTo>
                  <a:pt x="509532" y="20250"/>
                  <a:pt x="533448" y="17809"/>
                  <a:pt x="557212" y="14288"/>
                </a:cubicBezTo>
                <a:cubicBezTo>
                  <a:pt x="576316" y="11458"/>
                  <a:pt x="595079" y="5834"/>
                  <a:pt x="614362" y="4763"/>
                </a:cubicBezTo>
                <a:lnTo>
                  <a:pt x="700087" y="0"/>
                </a:lnTo>
                <a:lnTo>
                  <a:pt x="857250" y="14288"/>
                </a:lnTo>
                <a:cubicBezTo>
                  <a:pt x="865300" y="15135"/>
                  <a:pt x="873665" y="15762"/>
                  <a:pt x="881062" y="19050"/>
                </a:cubicBezTo>
                <a:cubicBezTo>
                  <a:pt x="888315" y="22274"/>
                  <a:pt x="893381" y="29131"/>
                  <a:pt x="900112" y="33338"/>
                </a:cubicBezTo>
                <a:cubicBezTo>
                  <a:pt x="906132" y="37101"/>
                  <a:pt x="913385" y="38737"/>
                  <a:pt x="919162" y="42863"/>
                </a:cubicBezTo>
                <a:cubicBezTo>
                  <a:pt x="924643" y="46778"/>
                  <a:pt x="928336" y="52767"/>
                  <a:pt x="933450" y="57150"/>
                </a:cubicBezTo>
                <a:cubicBezTo>
                  <a:pt x="939477" y="62316"/>
                  <a:pt x="946473" y="66272"/>
                  <a:pt x="952500" y="71438"/>
                </a:cubicBezTo>
                <a:cubicBezTo>
                  <a:pt x="957614" y="75821"/>
                  <a:pt x="961307" y="81810"/>
                  <a:pt x="966787" y="85725"/>
                </a:cubicBezTo>
                <a:cubicBezTo>
                  <a:pt x="972564" y="89851"/>
                  <a:pt x="979673" y="91728"/>
                  <a:pt x="985837" y="95250"/>
                </a:cubicBezTo>
                <a:cubicBezTo>
                  <a:pt x="1002237" y="104621"/>
                  <a:pt x="1021516" y="122201"/>
                  <a:pt x="1033462" y="133350"/>
                </a:cubicBezTo>
                <a:cubicBezTo>
                  <a:pt x="1046592" y="145605"/>
                  <a:pt x="1062149" y="156154"/>
                  <a:pt x="1071562" y="171450"/>
                </a:cubicBezTo>
                <a:lnTo>
                  <a:pt x="1109662" y="233363"/>
                </a:lnTo>
                <a:cubicBezTo>
                  <a:pt x="1114489" y="241261"/>
                  <a:pt x="1121023" y="248393"/>
                  <a:pt x="1123950" y="257175"/>
                </a:cubicBezTo>
                <a:cubicBezTo>
                  <a:pt x="1128712" y="271463"/>
                  <a:pt x="1131502" y="286568"/>
                  <a:pt x="1138237" y="300038"/>
                </a:cubicBezTo>
                <a:cubicBezTo>
                  <a:pt x="1144344" y="312252"/>
                  <a:pt x="1155943" y="321161"/>
                  <a:pt x="1162050" y="333375"/>
                </a:cubicBezTo>
                <a:cubicBezTo>
                  <a:pt x="1171939" y="353152"/>
                  <a:pt x="1175973" y="375511"/>
                  <a:pt x="1185862" y="395288"/>
                </a:cubicBezTo>
                <a:lnTo>
                  <a:pt x="1209675" y="442913"/>
                </a:lnTo>
                <a:cubicBezTo>
                  <a:pt x="1211262" y="449263"/>
                  <a:pt x="1211859" y="455947"/>
                  <a:pt x="1214437" y="461963"/>
                </a:cubicBezTo>
                <a:cubicBezTo>
                  <a:pt x="1234173" y="508016"/>
                  <a:pt x="1215048" y="440599"/>
                  <a:pt x="1228725" y="495300"/>
                </a:cubicBezTo>
                <a:cubicBezTo>
                  <a:pt x="1242138" y="602616"/>
                  <a:pt x="1223453" y="468948"/>
                  <a:pt x="1243012" y="566738"/>
                </a:cubicBezTo>
                <a:cubicBezTo>
                  <a:pt x="1245522" y="579288"/>
                  <a:pt x="1246083" y="592151"/>
                  <a:pt x="1247775" y="604838"/>
                </a:cubicBezTo>
                <a:cubicBezTo>
                  <a:pt x="1256195" y="667990"/>
                  <a:pt x="1249427" y="607078"/>
                  <a:pt x="1257300" y="685800"/>
                </a:cubicBezTo>
                <a:cubicBezTo>
                  <a:pt x="1254125" y="722313"/>
                  <a:pt x="1250819" y="758814"/>
                  <a:pt x="1247775" y="795338"/>
                </a:cubicBezTo>
                <a:cubicBezTo>
                  <a:pt x="1247300" y="801035"/>
                  <a:pt x="1246517" y="857010"/>
                  <a:pt x="1238250" y="876300"/>
                </a:cubicBezTo>
                <a:cubicBezTo>
                  <a:pt x="1235995" y="881561"/>
                  <a:pt x="1231565" y="885618"/>
                  <a:pt x="1228725" y="890588"/>
                </a:cubicBezTo>
                <a:cubicBezTo>
                  <a:pt x="1225203" y="896752"/>
                  <a:pt x="1223460" y="903958"/>
                  <a:pt x="1219200" y="909638"/>
                </a:cubicBezTo>
                <a:cubicBezTo>
                  <a:pt x="1213812" y="916822"/>
                  <a:pt x="1205994" y="921870"/>
                  <a:pt x="1200150" y="928688"/>
                </a:cubicBezTo>
                <a:cubicBezTo>
                  <a:pt x="1160366" y="975102"/>
                  <a:pt x="1225883" y="907717"/>
                  <a:pt x="1176337" y="957263"/>
                </a:cubicBezTo>
                <a:cubicBezTo>
                  <a:pt x="1174750" y="963613"/>
                  <a:pt x="1175425" y="971020"/>
                  <a:pt x="1171575" y="976313"/>
                </a:cubicBezTo>
                <a:cubicBezTo>
                  <a:pt x="1143982" y="1014254"/>
                  <a:pt x="1149163" y="1005848"/>
                  <a:pt x="1119187" y="1014413"/>
                </a:cubicBezTo>
                <a:cubicBezTo>
                  <a:pt x="1114360" y="1015792"/>
                  <a:pt x="1109514" y="1017198"/>
                  <a:pt x="1104900" y="1019175"/>
                </a:cubicBezTo>
                <a:cubicBezTo>
                  <a:pt x="1098374" y="1021972"/>
                  <a:pt x="1092497" y="1026207"/>
                  <a:pt x="1085850" y="1028700"/>
                </a:cubicBezTo>
                <a:cubicBezTo>
                  <a:pt x="1079721" y="1030998"/>
                  <a:pt x="1072929" y="1031165"/>
                  <a:pt x="1066800" y="1033463"/>
                </a:cubicBezTo>
                <a:cubicBezTo>
                  <a:pt x="1060153" y="1035956"/>
                  <a:pt x="1053914" y="1039466"/>
                  <a:pt x="1047750" y="1042988"/>
                </a:cubicBezTo>
                <a:cubicBezTo>
                  <a:pt x="1042780" y="1045828"/>
                  <a:pt x="1038892" y="1050703"/>
                  <a:pt x="1033462" y="1052513"/>
                </a:cubicBezTo>
                <a:cubicBezTo>
                  <a:pt x="1024301" y="1055566"/>
                  <a:pt x="1014356" y="1055381"/>
                  <a:pt x="1004887" y="1057275"/>
                </a:cubicBezTo>
                <a:cubicBezTo>
                  <a:pt x="998469" y="1058559"/>
                  <a:pt x="992347" y="1061353"/>
                  <a:pt x="985837" y="1062038"/>
                </a:cubicBezTo>
                <a:cubicBezTo>
                  <a:pt x="962103" y="1064536"/>
                  <a:pt x="938200" y="1065037"/>
                  <a:pt x="914400" y="1066800"/>
                </a:cubicBezTo>
                <a:lnTo>
                  <a:pt x="857250" y="1071563"/>
                </a:lnTo>
                <a:lnTo>
                  <a:pt x="685800" y="1062038"/>
                </a:lnTo>
                <a:cubicBezTo>
                  <a:pt x="631591" y="1058166"/>
                  <a:pt x="681419" y="1058828"/>
                  <a:pt x="633412" y="1047750"/>
                </a:cubicBezTo>
                <a:cubicBezTo>
                  <a:pt x="620941" y="1044872"/>
                  <a:pt x="608012" y="1044575"/>
                  <a:pt x="595312" y="1042988"/>
                </a:cubicBezTo>
                <a:cubicBezTo>
                  <a:pt x="588962" y="1039813"/>
                  <a:pt x="582787" y="1036260"/>
                  <a:pt x="576262" y="1033463"/>
                </a:cubicBezTo>
                <a:cubicBezTo>
                  <a:pt x="571648" y="1031485"/>
                  <a:pt x="566334" y="1031191"/>
                  <a:pt x="561975" y="1028700"/>
                </a:cubicBezTo>
                <a:cubicBezTo>
                  <a:pt x="555083" y="1024762"/>
                  <a:pt x="549817" y="1018351"/>
                  <a:pt x="542925" y="1014413"/>
                </a:cubicBezTo>
                <a:cubicBezTo>
                  <a:pt x="538566" y="1011922"/>
                  <a:pt x="533127" y="1011895"/>
                  <a:pt x="528637" y="1009650"/>
                </a:cubicBezTo>
                <a:cubicBezTo>
                  <a:pt x="517870" y="1004266"/>
                  <a:pt x="508794" y="985837"/>
                  <a:pt x="504825" y="98107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 dirty="0" err="1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96917768-C0D3-4CA9-ACEB-9A88688C295A}"/>
              </a:ext>
            </a:extLst>
          </p:cNvPr>
          <p:cNvSpPr/>
          <p:nvPr/>
        </p:nvSpPr>
        <p:spPr>
          <a:xfrm flipV="1">
            <a:off x="8219890" y="1636983"/>
            <a:ext cx="656386" cy="617780"/>
          </a:xfrm>
          <a:custGeom>
            <a:avLst/>
            <a:gdLst>
              <a:gd name="connsiteX0" fmla="*/ 419100 w 863600"/>
              <a:gd name="connsiteY0" fmla="*/ 584206 h 812806"/>
              <a:gd name="connsiteX1" fmla="*/ 419100 w 863600"/>
              <a:gd name="connsiteY1" fmla="*/ 584206 h 812806"/>
              <a:gd name="connsiteX2" fmla="*/ 215900 w 863600"/>
              <a:gd name="connsiteY2" fmla="*/ 571506 h 812806"/>
              <a:gd name="connsiteX3" fmla="*/ 139700 w 863600"/>
              <a:gd name="connsiteY3" fmla="*/ 546106 h 812806"/>
              <a:gd name="connsiteX4" fmla="*/ 50800 w 863600"/>
              <a:gd name="connsiteY4" fmla="*/ 457206 h 812806"/>
              <a:gd name="connsiteX5" fmla="*/ 12700 w 863600"/>
              <a:gd name="connsiteY5" fmla="*/ 381006 h 812806"/>
              <a:gd name="connsiteX6" fmla="*/ 0 w 863600"/>
              <a:gd name="connsiteY6" fmla="*/ 342906 h 812806"/>
              <a:gd name="connsiteX7" fmla="*/ 12700 w 863600"/>
              <a:gd name="connsiteY7" fmla="*/ 177806 h 812806"/>
              <a:gd name="connsiteX8" fmla="*/ 38100 w 863600"/>
              <a:gd name="connsiteY8" fmla="*/ 101606 h 812806"/>
              <a:gd name="connsiteX9" fmla="*/ 76200 w 863600"/>
              <a:gd name="connsiteY9" fmla="*/ 76206 h 812806"/>
              <a:gd name="connsiteX10" fmla="*/ 152400 w 863600"/>
              <a:gd name="connsiteY10" fmla="*/ 12706 h 812806"/>
              <a:gd name="connsiteX11" fmla="*/ 254000 w 863600"/>
              <a:gd name="connsiteY11" fmla="*/ 6 h 812806"/>
              <a:gd name="connsiteX12" fmla="*/ 495300 w 863600"/>
              <a:gd name="connsiteY12" fmla="*/ 25406 h 812806"/>
              <a:gd name="connsiteX13" fmla="*/ 533400 w 863600"/>
              <a:gd name="connsiteY13" fmla="*/ 50806 h 812806"/>
              <a:gd name="connsiteX14" fmla="*/ 660400 w 863600"/>
              <a:gd name="connsiteY14" fmla="*/ 203206 h 812806"/>
              <a:gd name="connsiteX15" fmla="*/ 685800 w 863600"/>
              <a:gd name="connsiteY15" fmla="*/ 241306 h 812806"/>
              <a:gd name="connsiteX16" fmla="*/ 711200 w 863600"/>
              <a:gd name="connsiteY16" fmla="*/ 292106 h 812806"/>
              <a:gd name="connsiteX17" fmla="*/ 774700 w 863600"/>
              <a:gd name="connsiteY17" fmla="*/ 368306 h 812806"/>
              <a:gd name="connsiteX18" fmla="*/ 800100 w 863600"/>
              <a:gd name="connsiteY18" fmla="*/ 406406 h 812806"/>
              <a:gd name="connsiteX19" fmla="*/ 838200 w 863600"/>
              <a:gd name="connsiteY19" fmla="*/ 508006 h 812806"/>
              <a:gd name="connsiteX20" fmla="*/ 863600 w 863600"/>
              <a:gd name="connsiteY20" fmla="*/ 622306 h 812806"/>
              <a:gd name="connsiteX21" fmla="*/ 812800 w 863600"/>
              <a:gd name="connsiteY21" fmla="*/ 787406 h 812806"/>
              <a:gd name="connsiteX22" fmla="*/ 774700 w 863600"/>
              <a:gd name="connsiteY22" fmla="*/ 812806 h 812806"/>
              <a:gd name="connsiteX23" fmla="*/ 584200 w 863600"/>
              <a:gd name="connsiteY23" fmla="*/ 800106 h 812806"/>
              <a:gd name="connsiteX24" fmla="*/ 533400 w 863600"/>
              <a:gd name="connsiteY24" fmla="*/ 787406 h 812806"/>
              <a:gd name="connsiteX25" fmla="*/ 495300 w 863600"/>
              <a:gd name="connsiteY25" fmla="*/ 711206 h 812806"/>
              <a:gd name="connsiteX26" fmla="*/ 469900 w 863600"/>
              <a:gd name="connsiteY26" fmla="*/ 609606 h 812806"/>
              <a:gd name="connsiteX27" fmla="*/ 419100 w 863600"/>
              <a:gd name="connsiteY27" fmla="*/ 584206 h 8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63600" h="812806">
                <a:moveTo>
                  <a:pt x="419100" y="584206"/>
                </a:moveTo>
                <a:lnTo>
                  <a:pt x="419100" y="584206"/>
                </a:lnTo>
                <a:cubicBezTo>
                  <a:pt x="351367" y="579973"/>
                  <a:pt x="283143" y="580676"/>
                  <a:pt x="215900" y="571506"/>
                </a:cubicBezTo>
                <a:cubicBezTo>
                  <a:pt x="189372" y="567888"/>
                  <a:pt x="139700" y="546106"/>
                  <a:pt x="139700" y="546106"/>
                </a:cubicBezTo>
                <a:cubicBezTo>
                  <a:pt x="110067" y="516473"/>
                  <a:pt x="64052" y="496963"/>
                  <a:pt x="50800" y="457206"/>
                </a:cubicBezTo>
                <a:cubicBezTo>
                  <a:pt x="18878" y="361441"/>
                  <a:pt x="61939" y="479483"/>
                  <a:pt x="12700" y="381006"/>
                </a:cubicBezTo>
                <a:cubicBezTo>
                  <a:pt x="6713" y="369032"/>
                  <a:pt x="4233" y="355606"/>
                  <a:pt x="0" y="342906"/>
                </a:cubicBezTo>
                <a:cubicBezTo>
                  <a:pt x="4233" y="287873"/>
                  <a:pt x="4092" y="232326"/>
                  <a:pt x="12700" y="177806"/>
                </a:cubicBezTo>
                <a:cubicBezTo>
                  <a:pt x="16876" y="151360"/>
                  <a:pt x="15823" y="116458"/>
                  <a:pt x="38100" y="101606"/>
                </a:cubicBezTo>
                <a:cubicBezTo>
                  <a:pt x="50800" y="93139"/>
                  <a:pt x="64474" y="85977"/>
                  <a:pt x="76200" y="76206"/>
                </a:cubicBezTo>
                <a:cubicBezTo>
                  <a:pt x="95768" y="59899"/>
                  <a:pt x="124277" y="20376"/>
                  <a:pt x="152400" y="12706"/>
                </a:cubicBezTo>
                <a:cubicBezTo>
                  <a:pt x="185328" y="3726"/>
                  <a:pt x="220133" y="4239"/>
                  <a:pt x="254000" y="6"/>
                </a:cubicBezTo>
                <a:cubicBezTo>
                  <a:pt x="272641" y="1171"/>
                  <a:pt x="431858" y="-6315"/>
                  <a:pt x="495300" y="25406"/>
                </a:cubicBezTo>
                <a:cubicBezTo>
                  <a:pt x="508952" y="32232"/>
                  <a:pt x="521992" y="40665"/>
                  <a:pt x="533400" y="50806"/>
                </a:cubicBezTo>
                <a:cubicBezTo>
                  <a:pt x="613407" y="121923"/>
                  <a:pt x="604784" y="119782"/>
                  <a:pt x="660400" y="203206"/>
                </a:cubicBezTo>
                <a:cubicBezTo>
                  <a:pt x="668867" y="215906"/>
                  <a:pt x="678974" y="227654"/>
                  <a:pt x="685800" y="241306"/>
                </a:cubicBezTo>
                <a:cubicBezTo>
                  <a:pt x="694267" y="258239"/>
                  <a:pt x="701807" y="275668"/>
                  <a:pt x="711200" y="292106"/>
                </a:cubicBezTo>
                <a:cubicBezTo>
                  <a:pt x="745598" y="352303"/>
                  <a:pt x="726942" y="310996"/>
                  <a:pt x="774700" y="368306"/>
                </a:cubicBezTo>
                <a:cubicBezTo>
                  <a:pt x="784471" y="380032"/>
                  <a:pt x="791633" y="393706"/>
                  <a:pt x="800100" y="406406"/>
                </a:cubicBezTo>
                <a:cubicBezTo>
                  <a:pt x="824602" y="528918"/>
                  <a:pt x="794597" y="420801"/>
                  <a:pt x="838200" y="508006"/>
                </a:cubicBezTo>
                <a:cubicBezTo>
                  <a:pt x="853832" y="539270"/>
                  <a:pt x="858722" y="593040"/>
                  <a:pt x="863600" y="622306"/>
                </a:cubicBezTo>
                <a:cubicBezTo>
                  <a:pt x="852049" y="737812"/>
                  <a:pt x="879744" y="731620"/>
                  <a:pt x="812800" y="787406"/>
                </a:cubicBezTo>
                <a:cubicBezTo>
                  <a:pt x="801074" y="797177"/>
                  <a:pt x="787400" y="804339"/>
                  <a:pt x="774700" y="812806"/>
                </a:cubicBezTo>
                <a:cubicBezTo>
                  <a:pt x="711200" y="808573"/>
                  <a:pt x="647491" y="806768"/>
                  <a:pt x="584200" y="800106"/>
                </a:cubicBezTo>
                <a:cubicBezTo>
                  <a:pt x="566841" y="798279"/>
                  <a:pt x="547923" y="797088"/>
                  <a:pt x="533400" y="787406"/>
                </a:cubicBezTo>
                <a:cubicBezTo>
                  <a:pt x="512298" y="773338"/>
                  <a:pt x="502545" y="732940"/>
                  <a:pt x="495300" y="711206"/>
                </a:cubicBezTo>
                <a:cubicBezTo>
                  <a:pt x="481753" y="616379"/>
                  <a:pt x="503767" y="643473"/>
                  <a:pt x="469900" y="609606"/>
                </a:cubicBezTo>
                <a:lnTo>
                  <a:pt x="419100" y="584206"/>
                </a:lnTo>
                <a:close/>
              </a:path>
            </a:pathLst>
          </a:cu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endParaRPr lang="en-GB" sz="16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9FA3BB1-610B-4FD0-92FB-A6C0D4C056AC}"/>
              </a:ext>
            </a:extLst>
          </p:cNvPr>
          <p:cNvSpPr/>
          <p:nvPr/>
        </p:nvSpPr>
        <p:spPr>
          <a:xfrm>
            <a:off x="7945118" y="2303398"/>
            <a:ext cx="1105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</a:rPr>
              <a:t>Exclude Area</a:t>
            </a:r>
            <a:endParaRPr lang="en-GB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AD23687-B12F-4E30-B0D5-F51CF4C74612}"/>
              </a:ext>
            </a:extLst>
          </p:cNvPr>
          <p:cNvSpPr/>
          <p:nvPr/>
        </p:nvSpPr>
        <p:spPr>
          <a:xfrm>
            <a:off x="7945118" y="4264390"/>
            <a:ext cx="1071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</a:rPr>
              <a:t>Include Area</a:t>
            </a:r>
            <a:endParaRPr lang="en-GB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91D30F-EA27-483F-8D15-8E3E65399C87}"/>
              </a:ext>
            </a:extLst>
          </p:cNvPr>
          <p:cNvSpPr/>
          <p:nvPr/>
        </p:nvSpPr>
        <p:spPr>
          <a:xfrm>
            <a:off x="8316289" y="2550095"/>
            <a:ext cx="463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latin typeface="Avenir Next LT Pro" panose="020B0504020202020204" pitchFamily="34" charset="0"/>
              </a:rPr>
              <a:t>...</a:t>
            </a:r>
            <a:endParaRPr lang="en-GB" sz="2400" b="1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B5488B4-B828-4AF5-BFDB-3A81932C014A}"/>
              </a:ext>
            </a:extLst>
          </p:cNvPr>
          <p:cNvSpPr/>
          <p:nvPr/>
        </p:nvSpPr>
        <p:spPr>
          <a:xfrm>
            <a:off x="9360083" y="2427082"/>
            <a:ext cx="1144507" cy="932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2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∑</a:t>
            </a:r>
          </a:p>
          <a:p>
            <a:pPr algn="ctr"/>
            <a:r>
              <a:rPr lang="en-GB" sz="12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Filter Composition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BB1ECD3-3541-400B-B1C2-9D9BAF5DF9CD}"/>
              </a:ext>
            </a:extLst>
          </p:cNvPr>
          <p:cNvGrpSpPr/>
          <p:nvPr/>
        </p:nvGrpSpPr>
        <p:grpSpPr>
          <a:xfrm>
            <a:off x="10827052" y="2466801"/>
            <a:ext cx="1029589" cy="877491"/>
            <a:chOff x="10387176" y="4409024"/>
            <a:chExt cx="1029589" cy="87749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4FD3C89-FE83-43AB-A565-527867A83602}"/>
                </a:ext>
              </a:extLst>
            </p:cNvPr>
            <p:cNvSpPr/>
            <p:nvPr/>
          </p:nvSpPr>
          <p:spPr>
            <a:xfrm>
              <a:off x="10387176" y="4409024"/>
              <a:ext cx="1029589" cy="877491"/>
            </a:xfrm>
            <a:custGeom>
              <a:avLst/>
              <a:gdLst>
                <a:gd name="connsiteX0" fmla="*/ 504825 w 1257300"/>
                <a:gd name="connsiteY0" fmla="*/ 981075 h 1071563"/>
                <a:gd name="connsiteX1" fmla="*/ 504825 w 1257300"/>
                <a:gd name="connsiteY1" fmla="*/ 981075 h 1071563"/>
                <a:gd name="connsiteX2" fmla="*/ 495300 w 1257300"/>
                <a:gd name="connsiteY2" fmla="*/ 914400 h 1071563"/>
                <a:gd name="connsiteX3" fmla="*/ 485775 w 1257300"/>
                <a:gd name="connsiteY3" fmla="*/ 895350 h 1071563"/>
                <a:gd name="connsiteX4" fmla="*/ 481012 w 1257300"/>
                <a:gd name="connsiteY4" fmla="*/ 871538 h 1071563"/>
                <a:gd name="connsiteX5" fmla="*/ 457200 w 1257300"/>
                <a:gd name="connsiteY5" fmla="*/ 842963 h 1071563"/>
                <a:gd name="connsiteX6" fmla="*/ 442912 w 1257300"/>
                <a:gd name="connsiteY6" fmla="*/ 838200 h 1071563"/>
                <a:gd name="connsiteX7" fmla="*/ 423862 w 1257300"/>
                <a:gd name="connsiteY7" fmla="*/ 823913 h 1071563"/>
                <a:gd name="connsiteX8" fmla="*/ 376237 w 1257300"/>
                <a:gd name="connsiteY8" fmla="*/ 814388 h 1071563"/>
                <a:gd name="connsiteX9" fmla="*/ 342900 w 1257300"/>
                <a:gd name="connsiteY9" fmla="*/ 800100 h 1071563"/>
                <a:gd name="connsiteX10" fmla="*/ 323850 w 1257300"/>
                <a:gd name="connsiteY10" fmla="*/ 790575 h 1071563"/>
                <a:gd name="connsiteX11" fmla="*/ 295275 w 1257300"/>
                <a:gd name="connsiteY11" fmla="*/ 785813 h 1071563"/>
                <a:gd name="connsiteX12" fmla="*/ 261937 w 1257300"/>
                <a:gd name="connsiteY12" fmla="*/ 776288 h 1071563"/>
                <a:gd name="connsiteX13" fmla="*/ 233362 w 1257300"/>
                <a:gd name="connsiteY13" fmla="*/ 766763 h 1071563"/>
                <a:gd name="connsiteX14" fmla="*/ 204787 w 1257300"/>
                <a:gd name="connsiteY14" fmla="*/ 757238 h 1071563"/>
                <a:gd name="connsiteX15" fmla="*/ 190500 w 1257300"/>
                <a:gd name="connsiteY15" fmla="*/ 752475 h 1071563"/>
                <a:gd name="connsiteX16" fmla="*/ 166687 w 1257300"/>
                <a:gd name="connsiteY16" fmla="*/ 747713 h 1071563"/>
                <a:gd name="connsiteX17" fmla="*/ 147637 w 1257300"/>
                <a:gd name="connsiteY17" fmla="*/ 738188 h 1071563"/>
                <a:gd name="connsiteX18" fmla="*/ 133350 w 1257300"/>
                <a:gd name="connsiteY18" fmla="*/ 733425 h 1071563"/>
                <a:gd name="connsiteX19" fmla="*/ 119062 w 1257300"/>
                <a:gd name="connsiteY19" fmla="*/ 719138 h 1071563"/>
                <a:gd name="connsiteX20" fmla="*/ 104775 w 1257300"/>
                <a:gd name="connsiteY20" fmla="*/ 714375 h 1071563"/>
                <a:gd name="connsiteX21" fmla="*/ 85725 w 1257300"/>
                <a:gd name="connsiteY21" fmla="*/ 704850 h 1071563"/>
                <a:gd name="connsiteX22" fmla="*/ 76200 w 1257300"/>
                <a:gd name="connsiteY22" fmla="*/ 690563 h 1071563"/>
                <a:gd name="connsiteX23" fmla="*/ 61912 w 1257300"/>
                <a:gd name="connsiteY23" fmla="*/ 681038 h 1071563"/>
                <a:gd name="connsiteX24" fmla="*/ 52387 w 1257300"/>
                <a:gd name="connsiteY24" fmla="*/ 657225 h 1071563"/>
                <a:gd name="connsiteX25" fmla="*/ 38100 w 1257300"/>
                <a:gd name="connsiteY25" fmla="*/ 642938 h 1071563"/>
                <a:gd name="connsiteX26" fmla="*/ 19050 w 1257300"/>
                <a:gd name="connsiteY26" fmla="*/ 604838 h 1071563"/>
                <a:gd name="connsiteX27" fmla="*/ 9525 w 1257300"/>
                <a:gd name="connsiteY27" fmla="*/ 561975 h 1071563"/>
                <a:gd name="connsiteX28" fmla="*/ 0 w 1257300"/>
                <a:gd name="connsiteY28" fmla="*/ 523875 h 1071563"/>
                <a:gd name="connsiteX29" fmla="*/ 4762 w 1257300"/>
                <a:gd name="connsiteY29" fmla="*/ 385763 h 1071563"/>
                <a:gd name="connsiteX30" fmla="*/ 14287 w 1257300"/>
                <a:gd name="connsiteY30" fmla="*/ 371475 h 1071563"/>
                <a:gd name="connsiteX31" fmla="*/ 38100 w 1257300"/>
                <a:gd name="connsiteY31" fmla="*/ 323850 h 1071563"/>
                <a:gd name="connsiteX32" fmla="*/ 47625 w 1257300"/>
                <a:gd name="connsiteY32" fmla="*/ 309563 h 1071563"/>
                <a:gd name="connsiteX33" fmla="*/ 61912 w 1257300"/>
                <a:gd name="connsiteY33" fmla="*/ 295275 h 1071563"/>
                <a:gd name="connsiteX34" fmla="*/ 71437 w 1257300"/>
                <a:gd name="connsiteY34" fmla="*/ 276225 h 1071563"/>
                <a:gd name="connsiteX35" fmla="*/ 90487 w 1257300"/>
                <a:gd name="connsiteY35" fmla="*/ 261938 h 1071563"/>
                <a:gd name="connsiteX36" fmla="*/ 109537 w 1257300"/>
                <a:gd name="connsiteY36" fmla="*/ 242888 h 1071563"/>
                <a:gd name="connsiteX37" fmla="*/ 133350 w 1257300"/>
                <a:gd name="connsiteY37" fmla="*/ 214313 h 1071563"/>
                <a:gd name="connsiteX38" fmla="*/ 147637 w 1257300"/>
                <a:gd name="connsiteY38" fmla="*/ 209550 h 1071563"/>
                <a:gd name="connsiteX39" fmla="*/ 161925 w 1257300"/>
                <a:gd name="connsiteY39" fmla="*/ 200025 h 1071563"/>
                <a:gd name="connsiteX40" fmla="*/ 204787 w 1257300"/>
                <a:gd name="connsiteY40" fmla="*/ 161925 h 1071563"/>
                <a:gd name="connsiteX41" fmla="*/ 233362 w 1257300"/>
                <a:gd name="connsiteY41" fmla="*/ 152400 h 1071563"/>
                <a:gd name="connsiteX42" fmla="*/ 276225 w 1257300"/>
                <a:gd name="connsiteY42" fmla="*/ 123825 h 1071563"/>
                <a:gd name="connsiteX43" fmla="*/ 309562 w 1257300"/>
                <a:gd name="connsiteY43" fmla="*/ 109538 h 1071563"/>
                <a:gd name="connsiteX44" fmla="*/ 333375 w 1257300"/>
                <a:gd name="connsiteY44" fmla="*/ 90488 h 1071563"/>
                <a:gd name="connsiteX45" fmla="*/ 428625 w 1257300"/>
                <a:gd name="connsiteY45" fmla="*/ 38100 h 1071563"/>
                <a:gd name="connsiteX46" fmla="*/ 447675 w 1257300"/>
                <a:gd name="connsiteY46" fmla="*/ 33338 h 1071563"/>
                <a:gd name="connsiteX47" fmla="*/ 485775 w 1257300"/>
                <a:gd name="connsiteY47" fmla="*/ 23813 h 1071563"/>
                <a:gd name="connsiteX48" fmla="*/ 557212 w 1257300"/>
                <a:gd name="connsiteY48" fmla="*/ 14288 h 1071563"/>
                <a:gd name="connsiteX49" fmla="*/ 614362 w 1257300"/>
                <a:gd name="connsiteY49" fmla="*/ 4763 h 1071563"/>
                <a:gd name="connsiteX50" fmla="*/ 700087 w 1257300"/>
                <a:gd name="connsiteY50" fmla="*/ 0 h 1071563"/>
                <a:gd name="connsiteX51" fmla="*/ 857250 w 1257300"/>
                <a:gd name="connsiteY51" fmla="*/ 14288 h 1071563"/>
                <a:gd name="connsiteX52" fmla="*/ 881062 w 1257300"/>
                <a:gd name="connsiteY52" fmla="*/ 19050 h 1071563"/>
                <a:gd name="connsiteX53" fmla="*/ 900112 w 1257300"/>
                <a:gd name="connsiteY53" fmla="*/ 33338 h 1071563"/>
                <a:gd name="connsiteX54" fmla="*/ 919162 w 1257300"/>
                <a:gd name="connsiteY54" fmla="*/ 42863 h 1071563"/>
                <a:gd name="connsiteX55" fmla="*/ 933450 w 1257300"/>
                <a:gd name="connsiteY55" fmla="*/ 57150 h 1071563"/>
                <a:gd name="connsiteX56" fmla="*/ 952500 w 1257300"/>
                <a:gd name="connsiteY56" fmla="*/ 71438 h 1071563"/>
                <a:gd name="connsiteX57" fmla="*/ 966787 w 1257300"/>
                <a:gd name="connsiteY57" fmla="*/ 85725 h 1071563"/>
                <a:gd name="connsiteX58" fmla="*/ 985837 w 1257300"/>
                <a:gd name="connsiteY58" fmla="*/ 95250 h 1071563"/>
                <a:gd name="connsiteX59" fmla="*/ 1033462 w 1257300"/>
                <a:gd name="connsiteY59" fmla="*/ 133350 h 1071563"/>
                <a:gd name="connsiteX60" fmla="*/ 1071562 w 1257300"/>
                <a:gd name="connsiteY60" fmla="*/ 171450 h 1071563"/>
                <a:gd name="connsiteX61" fmla="*/ 1109662 w 1257300"/>
                <a:gd name="connsiteY61" fmla="*/ 233363 h 1071563"/>
                <a:gd name="connsiteX62" fmla="*/ 1123950 w 1257300"/>
                <a:gd name="connsiteY62" fmla="*/ 257175 h 1071563"/>
                <a:gd name="connsiteX63" fmla="*/ 1138237 w 1257300"/>
                <a:gd name="connsiteY63" fmla="*/ 300038 h 1071563"/>
                <a:gd name="connsiteX64" fmla="*/ 1162050 w 1257300"/>
                <a:gd name="connsiteY64" fmla="*/ 333375 h 1071563"/>
                <a:gd name="connsiteX65" fmla="*/ 1185862 w 1257300"/>
                <a:gd name="connsiteY65" fmla="*/ 395288 h 1071563"/>
                <a:gd name="connsiteX66" fmla="*/ 1209675 w 1257300"/>
                <a:gd name="connsiteY66" fmla="*/ 442913 h 1071563"/>
                <a:gd name="connsiteX67" fmla="*/ 1214437 w 1257300"/>
                <a:gd name="connsiteY67" fmla="*/ 461963 h 1071563"/>
                <a:gd name="connsiteX68" fmla="*/ 1228725 w 1257300"/>
                <a:gd name="connsiteY68" fmla="*/ 495300 h 1071563"/>
                <a:gd name="connsiteX69" fmla="*/ 1243012 w 1257300"/>
                <a:gd name="connsiteY69" fmla="*/ 566738 h 1071563"/>
                <a:gd name="connsiteX70" fmla="*/ 1247775 w 1257300"/>
                <a:gd name="connsiteY70" fmla="*/ 604838 h 1071563"/>
                <a:gd name="connsiteX71" fmla="*/ 1257300 w 1257300"/>
                <a:gd name="connsiteY71" fmla="*/ 685800 h 1071563"/>
                <a:gd name="connsiteX72" fmla="*/ 1247775 w 1257300"/>
                <a:gd name="connsiteY72" fmla="*/ 795338 h 1071563"/>
                <a:gd name="connsiteX73" fmla="*/ 1238250 w 1257300"/>
                <a:gd name="connsiteY73" fmla="*/ 876300 h 1071563"/>
                <a:gd name="connsiteX74" fmla="*/ 1228725 w 1257300"/>
                <a:gd name="connsiteY74" fmla="*/ 890588 h 1071563"/>
                <a:gd name="connsiteX75" fmla="*/ 1219200 w 1257300"/>
                <a:gd name="connsiteY75" fmla="*/ 909638 h 1071563"/>
                <a:gd name="connsiteX76" fmla="*/ 1200150 w 1257300"/>
                <a:gd name="connsiteY76" fmla="*/ 928688 h 1071563"/>
                <a:gd name="connsiteX77" fmla="*/ 1176337 w 1257300"/>
                <a:gd name="connsiteY77" fmla="*/ 957263 h 1071563"/>
                <a:gd name="connsiteX78" fmla="*/ 1171575 w 1257300"/>
                <a:gd name="connsiteY78" fmla="*/ 976313 h 1071563"/>
                <a:gd name="connsiteX79" fmla="*/ 1119187 w 1257300"/>
                <a:gd name="connsiteY79" fmla="*/ 1014413 h 1071563"/>
                <a:gd name="connsiteX80" fmla="*/ 1104900 w 1257300"/>
                <a:gd name="connsiteY80" fmla="*/ 1019175 h 1071563"/>
                <a:gd name="connsiteX81" fmla="*/ 1085850 w 1257300"/>
                <a:gd name="connsiteY81" fmla="*/ 1028700 h 1071563"/>
                <a:gd name="connsiteX82" fmla="*/ 1066800 w 1257300"/>
                <a:gd name="connsiteY82" fmla="*/ 1033463 h 1071563"/>
                <a:gd name="connsiteX83" fmla="*/ 1047750 w 1257300"/>
                <a:gd name="connsiteY83" fmla="*/ 1042988 h 1071563"/>
                <a:gd name="connsiteX84" fmla="*/ 1033462 w 1257300"/>
                <a:gd name="connsiteY84" fmla="*/ 1052513 h 1071563"/>
                <a:gd name="connsiteX85" fmla="*/ 1004887 w 1257300"/>
                <a:gd name="connsiteY85" fmla="*/ 1057275 h 1071563"/>
                <a:gd name="connsiteX86" fmla="*/ 985837 w 1257300"/>
                <a:gd name="connsiteY86" fmla="*/ 1062038 h 1071563"/>
                <a:gd name="connsiteX87" fmla="*/ 914400 w 1257300"/>
                <a:gd name="connsiteY87" fmla="*/ 1066800 h 1071563"/>
                <a:gd name="connsiteX88" fmla="*/ 857250 w 1257300"/>
                <a:gd name="connsiteY88" fmla="*/ 1071563 h 1071563"/>
                <a:gd name="connsiteX89" fmla="*/ 685800 w 1257300"/>
                <a:gd name="connsiteY89" fmla="*/ 1062038 h 1071563"/>
                <a:gd name="connsiteX90" fmla="*/ 633412 w 1257300"/>
                <a:gd name="connsiteY90" fmla="*/ 1047750 h 1071563"/>
                <a:gd name="connsiteX91" fmla="*/ 595312 w 1257300"/>
                <a:gd name="connsiteY91" fmla="*/ 1042988 h 1071563"/>
                <a:gd name="connsiteX92" fmla="*/ 576262 w 1257300"/>
                <a:gd name="connsiteY92" fmla="*/ 1033463 h 1071563"/>
                <a:gd name="connsiteX93" fmla="*/ 561975 w 1257300"/>
                <a:gd name="connsiteY93" fmla="*/ 1028700 h 1071563"/>
                <a:gd name="connsiteX94" fmla="*/ 542925 w 1257300"/>
                <a:gd name="connsiteY94" fmla="*/ 1014413 h 1071563"/>
                <a:gd name="connsiteX95" fmla="*/ 528637 w 1257300"/>
                <a:gd name="connsiteY95" fmla="*/ 1009650 h 1071563"/>
                <a:gd name="connsiteX96" fmla="*/ 504825 w 1257300"/>
                <a:gd name="connsiteY96" fmla="*/ 981075 h 1071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257300" h="1071563">
                  <a:moveTo>
                    <a:pt x="504825" y="981075"/>
                  </a:moveTo>
                  <a:lnTo>
                    <a:pt x="504825" y="981075"/>
                  </a:lnTo>
                  <a:cubicBezTo>
                    <a:pt x="503657" y="970569"/>
                    <a:pt x="500353" y="929559"/>
                    <a:pt x="495300" y="914400"/>
                  </a:cubicBezTo>
                  <a:cubicBezTo>
                    <a:pt x="493055" y="907665"/>
                    <a:pt x="488950" y="901700"/>
                    <a:pt x="485775" y="895350"/>
                  </a:cubicBezTo>
                  <a:cubicBezTo>
                    <a:pt x="484187" y="887413"/>
                    <a:pt x="483854" y="879117"/>
                    <a:pt x="481012" y="871538"/>
                  </a:cubicBezTo>
                  <a:cubicBezTo>
                    <a:pt x="478083" y="863728"/>
                    <a:pt x="463378" y="847081"/>
                    <a:pt x="457200" y="842963"/>
                  </a:cubicBezTo>
                  <a:cubicBezTo>
                    <a:pt x="453023" y="840178"/>
                    <a:pt x="447675" y="839788"/>
                    <a:pt x="442912" y="838200"/>
                  </a:cubicBezTo>
                  <a:cubicBezTo>
                    <a:pt x="436562" y="833438"/>
                    <a:pt x="431337" y="826583"/>
                    <a:pt x="423862" y="823913"/>
                  </a:cubicBezTo>
                  <a:cubicBezTo>
                    <a:pt x="408616" y="818468"/>
                    <a:pt x="376237" y="814388"/>
                    <a:pt x="376237" y="814388"/>
                  </a:cubicBezTo>
                  <a:cubicBezTo>
                    <a:pt x="313055" y="782797"/>
                    <a:pt x="391953" y="821124"/>
                    <a:pt x="342900" y="800100"/>
                  </a:cubicBezTo>
                  <a:cubicBezTo>
                    <a:pt x="336375" y="797303"/>
                    <a:pt x="330650" y="792615"/>
                    <a:pt x="323850" y="790575"/>
                  </a:cubicBezTo>
                  <a:cubicBezTo>
                    <a:pt x="314601" y="787800"/>
                    <a:pt x="304800" y="787400"/>
                    <a:pt x="295275" y="785813"/>
                  </a:cubicBezTo>
                  <a:cubicBezTo>
                    <a:pt x="247276" y="769812"/>
                    <a:pt x="321713" y="794220"/>
                    <a:pt x="261937" y="776288"/>
                  </a:cubicBezTo>
                  <a:cubicBezTo>
                    <a:pt x="252320" y="773403"/>
                    <a:pt x="242887" y="769938"/>
                    <a:pt x="233362" y="766763"/>
                  </a:cubicBezTo>
                  <a:lnTo>
                    <a:pt x="204787" y="757238"/>
                  </a:lnTo>
                  <a:cubicBezTo>
                    <a:pt x="200025" y="755650"/>
                    <a:pt x="195423" y="753459"/>
                    <a:pt x="190500" y="752475"/>
                  </a:cubicBezTo>
                  <a:lnTo>
                    <a:pt x="166687" y="747713"/>
                  </a:lnTo>
                  <a:cubicBezTo>
                    <a:pt x="160337" y="744538"/>
                    <a:pt x="154162" y="740985"/>
                    <a:pt x="147637" y="738188"/>
                  </a:cubicBezTo>
                  <a:cubicBezTo>
                    <a:pt x="143023" y="736210"/>
                    <a:pt x="137527" y="736210"/>
                    <a:pt x="133350" y="733425"/>
                  </a:cubicBezTo>
                  <a:cubicBezTo>
                    <a:pt x="127746" y="729689"/>
                    <a:pt x="124666" y="722874"/>
                    <a:pt x="119062" y="719138"/>
                  </a:cubicBezTo>
                  <a:cubicBezTo>
                    <a:pt x="114885" y="716353"/>
                    <a:pt x="109389" y="716353"/>
                    <a:pt x="104775" y="714375"/>
                  </a:cubicBezTo>
                  <a:cubicBezTo>
                    <a:pt x="98250" y="711578"/>
                    <a:pt x="92075" y="708025"/>
                    <a:pt x="85725" y="704850"/>
                  </a:cubicBezTo>
                  <a:cubicBezTo>
                    <a:pt x="82550" y="700088"/>
                    <a:pt x="80247" y="694610"/>
                    <a:pt x="76200" y="690563"/>
                  </a:cubicBezTo>
                  <a:cubicBezTo>
                    <a:pt x="72152" y="686516"/>
                    <a:pt x="65239" y="685696"/>
                    <a:pt x="61912" y="681038"/>
                  </a:cubicBezTo>
                  <a:cubicBezTo>
                    <a:pt x="56943" y="674081"/>
                    <a:pt x="56918" y="664475"/>
                    <a:pt x="52387" y="657225"/>
                  </a:cubicBezTo>
                  <a:cubicBezTo>
                    <a:pt x="48818" y="651514"/>
                    <a:pt x="41716" y="648620"/>
                    <a:pt x="38100" y="642938"/>
                  </a:cubicBezTo>
                  <a:cubicBezTo>
                    <a:pt x="30477" y="630959"/>
                    <a:pt x="19050" y="604838"/>
                    <a:pt x="19050" y="604838"/>
                  </a:cubicBezTo>
                  <a:cubicBezTo>
                    <a:pt x="4688" y="533033"/>
                    <a:pt x="22974" y="622494"/>
                    <a:pt x="9525" y="561975"/>
                  </a:cubicBezTo>
                  <a:cubicBezTo>
                    <a:pt x="1863" y="527497"/>
                    <a:pt x="8509" y="549404"/>
                    <a:pt x="0" y="523875"/>
                  </a:cubicBezTo>
                  <a:cubicBezTo>
                    <a:pt x="1587" y="477838"/>
                    <a:pt x="462" y="431627"/>
                    <a:pt x="4762" y="385763"/>
                  </a:cubicBezTo>
                  <a:cubicBezTo>
                    <a:pt x="5296" y="380064"/>
                    <a:pt x="11962" y="376706"/>
                    <a:pt x="14287" y="371475"/>
                  </a:cubicBezTo>
                  <a:cubicBezTo>
                    <a:pt x="38955" y="315972"/>
                    <a:pt x="7801" y="366268"/>
                    <a:pt x="38100" y="323850"/>
                  </a:cubicBezTo>
                  <a:cubicBezTo>
                    <a:pt x="41427" y="319193"/>
                    <a:pt x="43961" y="313960"/>
                    <a:pt x="47625" y="309563"/>
                  </a:cubicBezTo>
                  <a:cubicBezTo>
                    <a:pt x="51937" y="304389"/>
                    <a:pt x="57997" y="300756"/>
                    <a:pt x="61912" y="295275"/>
                  </a:cubicBezTo>
                  <a:cubicBezTo>
                    <a:pt x="66038" y="289498"/>
                    <a:pt x="66817" y="281615"/>
                    <a:pt x="71437" y="276225"/>
                  </a:cubicBezTo>
                  <a:cubicBezTo>
                    <a:pt x="76603" y="270199"/>
                    <a:pt x="84513" y="267165"/>
                    <a:pt x="90487" y="261938"/>
                  </a:cubicBezTo>
                  <a:cubicBezTo>
                    <a:pt x="97245" y="256025"/>
                    <a:pt x="103529" y="249563"/>
                    <a:pt x="109537" y="242888"/>
                  </a:cubicBezTo>
                  <a:cubicBezTo>
                    <a:pt x="117831" y="233672"/>
                    <a:pt x="124019" y="222478"/>
                    <a:pt x="133350" y="214313"/>
                  </a:cubicBezTo>
                  <a:cubicBezTo>
                    <a:pt x="137128" y="211007"/>
                    <a:pt x="143147" y="211795"/>
                    <a:pt x="147637" y="209550"/>
                  </a:cubicBezTo>
                  <a:cubicBezTo>
                    <a:pt x="152757" y="206990"/>
                    <a:pt x="157579" y="203750"/>
                    <a:pt x="161925" y="200025"/>
                  </a:cubicBezTo>
                  <a:cubicBezTo>
                    <a:pt x="177948" y="186291"/>
                    <a:pt x="185525" y="172432"/>
                    <a:pt x="204787" y="161925"/>
                  </a:cubicBezTo>
                  <a:cubicBezTo>
                    <a:pt x="213601" y="157117"/>
                    <a:pt x="224222" y="156555"/>
                    <a:pt x="233362" y="152400"/>
                  </a:cubicBezTo>
                  <a:cubicBezTo>
                    <a:pt x="284416" y="129194"/>
                    <a:pt x="232247" y="147813"/>
                    <a:pt x="276225" y="123825"/>
                  </a:cubicBezTo>
                  <a:cubicBezTo>
                    <a:pt x="286839" y="118036"/>
                    <a:pt x="299119" y="115630"/>
                    <a:pt x="309562" y="109538"/>
                  </a:cubicBezTo>
                  <a:cubicBezTo>
                    <a:pt x="318342" y="104416"/>
                    <a:pt x="324841" y="96010"/>
                    <a:pt x="333375" y="90488"/>
                  </a:cubicBezTo>
                  <a:cubicBezTo>
                    <a:pt x="335098" y="89373"/>
                    <a:pt x="414380" y="41661"/>
                    <a:pt x="428625" y="38100"/>
                  </a:cubicBezTo>
                  <a:cubicBezTo>
                    <a:pt x="434975" y="36513"/>
                    <a:pt x="441381" y="35136"/>
                    <a:pt x="447675" y="33338"/>
                  </a:cubicBezTo>
                  <a:cubicBezTo>
                    <a:pt x="470793" y="26733"/>
                    <a:pt x="455183" y="28402"/>
                    <a:pt x="485775" y="23813"/>
                  </a:cubicBezTo>
                  <a:cubicBezTo>
                    <a:pt x="509532" y="20250"/>
                    <a:pt x="533448" y="17809"/>
                    <a:pt x="557212" y="14288"/>
                  </a:cubicBezTo>
                  <a:cubicBezTo>
                    <a:pt x="576316" y="11458"/>
                    <a:pt x="595079" y="5834"/>
                    <a:pt x="614362" y="4763"/>
                  </a:cubicBezTo>
                  <a:lnTo>
                    <a:pt x="700087" y="0"/>
                  </a:lnTo>
                  <a:lnTo>
                    <a:pt x="857250" y="14288"/>
                  </a:lnTo>
                  <a:cubicBezTo>
                    <a:pt x="865300" y="15135"/>
                    <a:pt x="873665" y="15762"/>
                    <a:pt x="881062" y="19050"/>
                  </a:cubicBezTo>
                  <a:cubicBezTo>
                    <a:pt x="888315" y="22274"/>
                    <a:pt x="893381" y="29131"/>
                    <a:pt x="900112" y="33338"/>
                  </a:cubicBezTo>
                  <a:cubicBezTo>
                    <a:pt x="906132" y="37101"/>
                    <a:pt x="913385" y="38737"/>
                    <a:pt x="919162" y="42863"/>
                  </a:cubicBezTo>
                  <a:cubicBezTo>
                    <a:pt x="924643" y="46778"/>
                    <a:pt x="928336" y="52767"/>
                    <a:pt x="933450" y="57150"/>
                  </a:cubicBezTo>
                  <a:cubicBezTo>
                    <a:pt x="939477" y="62316"/>
                    <a:pt x="946473" y="66272"/>
                    <a:pt x="952500" y="71438"/>
                  </a:cubicBezTo>
                  <a:cubicBezTo>
                    <a:pt x="957614" y="75821"/>
                    <a:pt x="961307" y="81810"/>
                    <a:pt x="966787" y="85725"/>
                  </a:cubicBezTo>
                  <a:cubicBezTo>
                    <a:pt x="972564" y="89851"/>
                    <a:pt x="979673" y="91728"/>
                    <a:pt x="985837" y="95250"/>
                  </a:cubicBezTo>
                  <a:cubicBezTo>
                    <a:pt x="1002237" y="104621"/>
                    <a:pt x="1021516" y="122201"/>
                    <a:pt x="1033462" y="133350"/>
                  </a:cubicBezTo>
                  <a:cubicBezTo>
                    <a:pt x="1046592" y="145605"/>
                    <a:pt x="1062149" y="156154"/>
                    <a:pt x="1071562" y="171450"/>
                  </a:cubicBezTo>
                  <a:lnTo>
                    <a:pt x="1109662" y="233363"/>
                  </a:lnTo>
                  <a:cubicBezTo>
                    <a:pt x="1114489" y="241261"/>
                    <a:pt x="1121023" y="248393"/>
                    <a:pt x="1123950" y="257175"/>
                  </a:cubicBezTo>
                  <a:cubicBezTo>
                    <a:pt x="1128712" y="271463"/>
                    <a:pt x="1131502" y="286568"/>
                    <a:pt x="1138237" y="300038"/>
                  </a:cubicBezTo>
                  <a:cubicBezTo>
                    <a:pt x="1144344" y="312252"/>
                    <a:pt x="1155943" y="321161"/>
                    <a:pt x="1162050" y="333375"/>
                  </a:cubicBezTo>
                  <a:cubicBezTo>
                    <a:pt x="1171939" y="353152"/>
                    <a:pt x="1175973" y="375511"/>
                    <a:pt x="1185862" y="395288"/>
                  </a:cubicBezTo>
                  <a:lnTo>
                    <a:pt x="1209675" y="442913"/>
                  </a:lnTo>
                  <a:cubicBezTo>
                    <a:pt x="1211262" y="449263"/>
                    <a:pt x="1211859" y="455947"/>
                    <a:pt x="1214437" y="461963"/>
                  </a:cubicBezTo>
                  <a:cubicBezTo>
                    <a:pt x="1234173" y="508016"/>
                    <a:pt x="1215048" y="440599"/>
                    <a:pt x="1228725" y="495300"/>
                  </a:cubicBezTo>
                  <a:cubicBezTo>
                    <a:pt x="1242138" y="602616"/>
                    <a:pt x="1223453" y="468948"/>
                    <a:pt x="1243012" y="566738"/>
                  </a:cubicBezTo>
                  <a:cubicBezTo>
                    <a:pt x="1245522" y="579288"/>
                    <a:pt x="1246083" y="592151"/>
                    <a:pt x="1247775" y="604838"/>
                  </a:cubicBezTo>
                  <a:cubicBezTo>
                    <a:pt x="1256195" y="667990"/>
                    <a:pt x="1249427" y="607078"/>
                    <a:pt x="1257300" y="685800"/>
                  </a:cubicBezTo>
                  <a:cubicBezTo>
                    <a:pt x="1254125" y="722313"/>
                    <a:pt x="1250819" y="758814"/>
                    <a:pt x="1247775" y="795338"/>
                  </a:cubicBezTo>
                  <a:cubicBezTo>
                    <a:pt x="1247300" y="801035"/>
                    <a:pt x="1246517" y="857010"/>
                    <a:pt x="1238250" y="876300"/>
                  </a:cubicBezTo>
                  <a:cubicBezTo>
                    <a:pt x="1235995" y="881561"/>
                    <a:pt x="1231565" y="885618"/>
                    <a:pt x="1228725" y="890588"/>
                  </a:cubicBezTo>
                  <a:cubicBezTo>
                    <a:pt x="1225203" y="896752"/>
                    <a:pt x="1223460" y="903958"/>
                    <a:pt x="1219200" y="909638"/>
                  </a:cubicBezTo>
                  <a:cubicBezTo>
                    <a:pt x="1213812" y="916822"/>
                    <a:pt x="1205994" y="921870"/>
                    <a:pt x="1200150" y="928688"/>
                  </a:cubicBezTo>
                  <a:cubicBezTo>
                    <a:pt x="1160366" y="975102"/>
                    <a:pt x="1225883" y="907717"/>
                    <a:pt x="1176337" y="957263"/>
                  </a:cubicBezTo>
                  <a:cubicBezTo>
                    <a:pt x="1174750" y="963613"/>
                    <a:pt x="1175425" y="971020"/>
                    <a:pt x="1171575" y="976313"/>
                  </a:cubicBezTo>
                  <a:cubicBezTo>
                    <a:pt x="1143982" y="1014254"/>
                    <a:pt x="1149163" y="1005848"/>
                    <a:pt x="1119187" y="1014413"/>
                  </a:cubicBezTo>
                  <a:cubicBezTo>
                    <a:pt x="1114360" y="1015792"/>
                    <a:pt x="1109514" y="1017198"/>
                    <a:pt x="1104900" y="1019175"/>
                  </a:cubicBezTo>
                  <a:cubicBezTo>
                    <a:pt x="1098374" y="1021972"/>
                    <a:pt x="1092497" y="1026207"/>
                    <a:pt x="1085850" y="1028700"/>
                  </a:cubicBezTo>
                  <a:cubicBezTo>
                    <a:pt x="1079721" y="1030998"/>
                    <a:pt x="1072929" y="1031165"/>
                    <a:pt x="1066800" y="1033463"/>
                  </a:cubicBezTo>
                  <a:cubicBezTo>
                    <a:pt x="1060153" y="1035956"/>
                    <a:pt x="1053914" y="1039466"/>
                    <a:pt x="1047750" y="1042988"/>
                  </a:cubicBezTo>
                  <a:cubicBezTo>
                    <a:pt x="1042780" y="1045828"/>
                    <a:pt x="1038892" y="1050703"/>
                    <a:pt x="1033462" y="1052513"/>
                  </a:cubicBezTo>
                  <a:cubicBezTo>
                    <a:pt x="1024301" y="1055566"/>
                    <a:pt x="1014356" y="1055381"/>
                    <a:pt x="1004887" y="1057275"/>
                  </a:cubicBezTo>
                  <a:cubicBezTo>
                    <a:pt x="998469" y="1058559"/>
                    <a:pt x="992347" y="1061353"/>
                    <a:pt x="985837" y="1062038"/>
                  </a:cubicBezTo>
                  <a:cubicBezTo>
                    <a:pt x="962103" y="1064536"/>
                    <a:pt x="938200" y="1065037"/>
                    <a:pt x="914400" y="1066800"/>
                  </a:cubicBezTo>
                  <a:lnTo>
                    <a:pt x="857250" y="1071563"/>
                  </a:lnTo>
                  <a:lnTo>
                    <a:pt x="685800" y="1062038"/>
                  </a:lnTo>
                  <a:cubicBezTo>
                    <a:pt x="631591" y="1058166"/>
                    <a:pt x="681419" y="1058828"/>
                    <a:pt x="633412" y="1047750"/>
                  </a:cubicBezTo>
                  <a:cubicBezTo>
                    <a:pt x="620941" y="1044872"/>
                    <a:pt x="608012" y="1044575"/>
                    <a:pt x="595312" y="1042988"/>
                  </a:cubicBezTo>
                  <a:cubicBezTo>
                    <a:pt x="588962" y="1039813"/>
                    <a:pt x="582787" y="1036260"/>
                    <a:pt x="576262" y="1033463"/>
                  </a:cubicBezTo>
                  <a:cubicBezTo>
                    <a:pt x="571648" y="1031485"/>
                    <a:pt x="566334" y="1031191"/>
                    <a:pt x="561975" y="1028700"/>
                  </a:cubicBezTo>
                  <a:cubicBezTo>
                    <a:pt x="555083" y="1024762"/>
                    <a:pt x="549817" y="1018351"/>
                    <a:pt x="542925" y="1014413"/>
                  </a:cubicBezTo>
                  <a:cubicBezTo>
                    <a:pt x="538566" y="1011922"/>
                    <a:pt x="533127" y="1011895"/>
                    <a:pt x="528637" y="1009650"/>
                  </a:cubicBezTo>
                  <a:cubicBezTo>
                    <a:pt x="517870" y="1004266"/>
                    <a:pt x="508794" y="985837"/>
                    <a:pt x="504825" y="98107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600"/>
                </a:spcBef>
              </a:pPr>
              <a:endParaRPr lang="en-GB" sz="1600" dirty="0" err="1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2C4708-835A-4959-BF6D-445FBAF94CC2}"/>
                </a:ext>
              </a:extLst>
            </p:cNvPr>
            <p:cNvSpPr/>
            <p:nvPr/>
          </p:nvSpPr>
          <p:spPr>
            <a:xfrm flipV="1">
              <a:off x="10504590" y="4650688"/>
              <a:ext cx="656386" cy="617780"/>
            </a:xfrm>
            <a:custGeom>
              <a:avLst/>
              <a:gdLst>
                <a:gd name="connsiteX0" fmla="*/ 419100 w 863600"/>
                <a:gd name="connsiteY0" fmla="*/ 584206 h 812806"/>
                <a:gd name="connsiteX1" fmla="*/ 419100 w 863600"/>
                <a:gd name="connsiteY1" fmla="*/ 584206 h 812806"/>
                <a:gd name="connsiteX2" fmla="*/ 215900 w 863600"/>
                <a:gd name="connsiteY2" fmla="*/ 571506 h 812806"/>
                <a:gd name="connsiteX3" fmla="*/ 139700 w 863600"/>
                <a:gd name="connsiteY3" fmla="*/ 546106 h 812806"/>
                <a:gd name="connsiteX4" fmla="*/ 50800 w 863600"/>
                <a:gd name="connsiteY4" fmla="*/ 457206 h 812806"/>
                <a:gd name="connsiteX5" fmla="*/ 12700 w 863600"/>
                <a:gd name="connsiteY5" fmla="*/ 381006 h 812806"/>
                <a:gd name="connsiteX6" fmla="*/ 0 w 863600"/>
                <a:gd name="connsiteY6" fmla="*/ 342906 h 812806"/>
                <a:gd name="connsiteX7" fmla="*/ 12700 w 863600"/>
                <a:gd name="connsiteY7" fmla="*/ 177806 h 812806"/>
                <a:gd name="connsiteX8" fmla="*/ 38100 w 863600"/>
                <a:gd name="connsiteY8" fmla="*/ 101606 h 812806"/>
                <a:gd name="connsiteX9" fmla="*/ 76200 w 863600"/>
                <a:gd name="connsiteY9" fmla="*/ 76206 h 812806"/>
                <a:gd name="connsiteX10" fmla="*/ 152400 w 863600"/>
                <a:gd name="connsiteY10" fmla="*/ 12706 h 812806"/>
                <a:gd name="connsiteX11" fmla="*/ 254000 w 863600"/>
                <a:gd name="connsiteY11" fmla="*/ 6 h 812806"/>
                <a:gd name="connsiteX12" fmla="*/ 495300 w 863600"/>
                <a:gd name="connsiteY12" fmla="*/ 25406 h 812806"/>
                <a:gd name="connsiteX13" fmla="*/ 533400 w 863600"/>
                <a:gd name="connsiteY13" fmla="*/ 50806 h 812806"/>
                <a:gd name="connsiteX14" fmla="*/ 660400 w 863600"/>
                <a:gd name="connsiteY14" fmla="*/ 203206 h 812806"/>
                <a:gd name="connsiteX15" fmla="*/ 685800 w 863600"/>
                <a:gd name="connsiteY15" fmla="*/ 241306 h 812806"/>
                <a:gd name="connsiteX16" fmla="*/ 711200 w 863600"/>
                <a:gd name="connsiteY16" fmla="*/ 292106 h 812806"/>
                <a:gd name="connsiteX17" fmla="*/ 774700 w 863600"/>
                <a:gd name="connsiteY17" fmla="*/ 368306 h 812806"/>
                <a:gd name="connsiteX18" fmla="*/ 800100 w 863600"/>
                <a:gd name="connsiteY18" fmla="*/ 406406 h 812806"/>
                <a:gd name="connsiteX19" fmla="*/ 838200 w 863600"/>
                <a:gd name="connsiteY19" fmla="*/ 508006 h 812806"/>
                <a:gd name="connsiteX20" fmla="*/ 863600 w 863600"/>
                <a:gd name="connsiteY20" fmla="*/ 622306 h 812806"/>
                <a:gd name="connsiteX21" fmla="*/ 812800 w 863600"/>
                <a:gd name="connsiteY21" fmla="*/ 787406 h 812806"/>
                <a:gd name="connsiteX22" fmla="*/ 774700 w 863600"/>
                <a:gd name="connsiteY22" fmla="*/ 812806 h 812806"/>
                <a:gd name="connsiteX23" fmla="*/ 584200 w 863600"/>
                <a:gd name="connsiteY23" fmla="*/ 800106 h 812806"/>
                <a:gd name="connsiteX24" fmla="*/ 533400 w 863600"/>
                <a:gd name="connsiteY24" fmla="*/ 787406 h 812806"/>
                <a:gd name="connsiteX25" fmla="*/ 495300 w 863600"/>
                <a:gd name="connsiteY25" fmla="*/ 711206 h 812806"/>
                <a:gd name="connsiteX26" fmla="*/ 469900 w 863600"/>
                <a:gd name="connsiteY26" fmla="*/ 609606 h 812806"/>
                <a:gd name="connsiteX27" fmla="*/ 419100 w 863600"/>
                <a:gd name="connsiteY27" fmla="*/ 584206 h 81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63600" h="812806">
                  <a:moveTo>
                    <a:pt x="419100" y="584206"/>
                  </a:moveTo>
                  <a:lnTo>
                    <a:pt x="419100" y="584206"/>
                  </a:lnTo>
                  <a:cubicBezTo>
                    <a:pt x="351367" y="579973"/>
                    <a:pt x="283143" y="580676"/>
                    <a:pt x="215900" y="571506"/>
                  </a:cubicBezTo>
                  <a:cubicBezTo>
                    <a:pt x="189372" y="567888"/>
                    <a:pt x="139700" y="546106"/>
                    <a:pt x="139700" y="546106"/>
                  </a:cubicBezTo>
                  <a:cubicBezTo>
                    <a:pt x="110067" y="516473"/>
                    <a:pt x="64052" y="496963"/>
                    <a:pt x="50800" y="457206"/>
                  </a:cubicBezTo>
                  <a:cubicBezTo>
                    <a:pt x="18878" y="361441"/>
                    <a:pt x="61939" y="479483"/>
                    <a:pt x="12700" y="381006"/>
                  </a:cubicBezTo>
                  <a:cubicBezTo>
                    <a:pt x="6713" y="369032"/>
                    <a:pt x="4233" y="355606"/>
                    <a:pt x="0" y="342906"/>
                  </a:cubicBezTo>
                  <a:cubicBezTo>
                    <a:pt x="4233" y="287873"/>
                    <a:pt x="4092" y="232326"/>
                    <a:pt x="12700" y="177806"/>
                  </a:cubicBezTo>
                  <a:cubicBezTo>
                    <a:pt x="16876" y="151360"/>
                    <a:pt x="15823" y="116458"/>
                    <a:pt x="38100" y="101606"/>
                  </a:cubicBezTo>
                  <a:cubicBezTo>
                    <a:pt x="50800" y="93139"/>
                    <a:pt x="64474" y="85977"/>
                    <a:pt x="76200" y="76206"/>
                  </a:cubicBezTo>
                  <a:cubicBezTo>
                    <a:pt x="95768" y="59899"/>
                    <a:pt x="124277" y="20376"/>
                    <a:pt x="152400" y="12706"/>
                  </a:cubicBezTo>
                  <a:cubicBezTo>
                    <a:pt x="185328" y="3726"/>
                    <a:pt x="220133" y="4239"/>
                    <a:pt x="254000" y="6"/>
                  </a:cubicBezTo>
                  <a:cubicBezTo>
                    <a:pt x="272641" y="1171"/>
                    <a:pt x="431858" y="-6315"/>
                    <a:pt x="495300" y="25406"/>
                  </a:cubicBezTo>
                  <a:cubicBezTo>
                    <a:pt x="508952" y="32232"/>
                    <a:pt x="521992" y="40665"/>
                    <a:pt x="533400" y="50806"/>
                  </a:cubicBezTo>
                  <a:cubicBezTo>
                    <a:pt x="613407" y="121923"/>
                    <a:pt x="604784" y="119782"/>
                    <a:pt x="660400" y="203206"/>
                  </a:cubicBezTo>
                  <a:cubicBezTo>
                    <a:pt x="668867" y="215906"/>
                    <a:pt x="678974" y="227654"/>
                    <a:pt x="685800" y="241306"/>
                  </a:cubicBezTo>
                  <a:cubicBezTo>
                    <a:pt x="694267" y="258239"/>
                    <a:pt x="701807" y="275668"/>
                    <a:pt x="711200" y="292106"/>
                  </a:cubicBezTo>
                  <a:cubicBezTo>
                    <a:pt x="745598" y="352303"/>
                    <a:pt x="726942" y="310996"/>
                    <a:pt x="774700" y="368306"/>
                  </a:cubicBezTo>
                  <a:cubicBezTo>
                    <a:pt x="784471" y="380032"/>
                    <a:pt x="791633" y="393706"/>
                    <a:pt x="800100" y="406406"/>
                  </a:cubicBezTo>
                  <a:cubicBezTo>
                    <a:pt x="824602" y="528918"/>
                    <a:pt x="794597" y="420801"/>
                    <a:pt x="838200" y="508006"/>
                  </a:cubicBezTo>
                  <a:cubicBezTo>
                    <a:pt x="853832" y="539270"/>
                    <a:pt x="858722" y="593040"/>
                    <a:pt x="863600" y="622306"/>
                  </a:cubicBezTo>
                  <a:cubicBezTo>
                    <a:pt x="852049" y="737812"/>
                    <a:pt x="879744" y="731620"/>
                    <a:pt x="812800" y="787406"/>
                  </a:cubicBezTo>
                  <a:cubicBezTo>
                    <a:pt x="801074" y="797177"/>
                    <a:pt x="787400" y="804339"/>
                    <a:pt x="774700" y="812806"/>
                  </a:cubicBezTo>
                  <a:cubicBezTo>
                    <a:pt x="711200" y="808573"/>
                    <a:pt x="647491" y="806768"/>
                    <a:pt x="584200" y="800106"/>
                  </a:cubicBezTo>
                  <a:cubicBezTo>
                    <a:pt x="566841" y="798279"/>
                    <a:pt x="547923" y="797088"/>
                    <a:pt x="533400" y="787406"/>
                  </a:cubicBezTo>
                  <a:cubicBezTo>
                    <a:pt x="512298" y="773338"/>
                    <a:pt x="502545" y="732940"/>
                    <a:pt x="495300" y="711206"/>
                  </a:cubicBezTo>
                  <a:cubicBezTo>
                    <a:pt x="481753" y="616379"/>
                    <a:pt x="503767" y="643473"/>
                    <a:pt x="469900" y="609606"/>
                  </a:cubicBezTo>
                  <a:lnTo>
                    <a:pt x="419100" y="58420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600"/>
                </a:spcBef>
              </a:pPr>
              <a:endParaRPr lang="en-GB" sz="1600" dirty="0" err="1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BE6CCAC9-579E-4662-B40D-A48845CA250A}"/>
              </a:ext>
            </a:extLst>
          </p:cNvPr>
          <p:cNvSpPr/>
          <p:nvPr/>
        </p:nvSpPr>
        <p:spPr>
          <a:xfrm>
            <a:off x="9303638" y="3392320"/>
            <a:ext cx="1257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</a:rPr>
              <a:t>Spatial Algebra</a:t>
            </a:r>
            <a:endParaRPr lang="en-GB" sz="1200" dirty="0"/>
          </a:p>
        </p:txBody>
      </p:sp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4AC5C895-26A8-4C87-A21A-10F27AEE322F}"/>
              </a:ext>
            </a:extLst>
          </p:cNvPr>
          <p:cNvSpPr/>
          <p:nvPr/>
        </p:nvSpPr>
        <p:spPr>
          <a:xfrm>
            <a:off x="155338" y="2696022"/>
            <a:ext cx="1044118" cy="973297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  <a:spcBef>
                <a:spcPts val="600"/>
              </a:spcBef>
            </a:pPr>
            <a:r>
              <a:rPr lang="en-GB" sz="1400" dirty="0">
                <a:solidFill>
                  <a:schemeClr val="tx1"/>
                </a:solidFill>
                <a:latin typeface="Avenir Next LT Pro" panose="020B0504020202020204" pitchFamily="34" charset="0"/>
              </a:rPr>
              <a:t>Config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DCFEB84-9866-446C-A884-80686D89A17C}"/>
              </a:ext>
            </a:extLst>
          </p:cNvPr>
          <p:cNvCxnSpPr>
            <a:stCxn id="27" idx="3"/>
            <a:endCxn id="1042" idx="5"/>
          </p:cNvCxnSpPr>
          <p:nvPr/>
        </p:nvCxnSpPr>
        <p:spPr>
          <a:xfrm flipV="1">
            <a:off x="7536160" y="1965176"/>
            <a:ext cx="693383" cy="2002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E68F2A3-399A-466C-A9E6-4EC1AAE4B519}"/>
              </a:ext>
            </a:extLst>
          </p:cNvPr>
          <p:cNvCxnSpPr>
            <a:cxnSpLocks/>
            <a:endCxn id="1041" idx="28"/>
          </p:cNvCxnSpPr>
          <p:nvPr/>
        </p:nvCxnSpPr>
        <p:spPr>
          <a:xfrm>
            <a:off x="7773016" y="3755818"/>
            <a:ext cx="260272" cy="0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6B75F9D-4D44-461B-ABE3-6C932952607D}"/>
              </a:ext>
            </a:extLst>
          </p:cNvPr>
          <p:cNvCxnSpPr>
            <a:stCxn id="1042" idx="18"/>
            <a:endCxn id="78" idx="1"/>
          </p:cNvCxnSpPr>
          <p:nvPr/>
        </p:nvCxnSpPr>
        <p:spPr>
          <a:xfrm>
            <a:off x="8828012" y="1945871"/>
            <a:ext cx="532071" cy="947233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D452F74-4CD1-49D3-9E6C-FB7583CDC440}"/>
              </a:ext>
            </a:extLst>
          </p:cNvPr>
          <p:cNvCxnSpPr>
            <a:stCxn id="1041" idx="61"/>
            <a:endCxn id="78" idx="1"/>
          </p:cNvCxnSpPr>
          <p:nvPr/>
        </p:nvCxnSpPr>
        <p:spPr>
          <a:xfrm flipV="1">
            <a:off x="8941978" y="2893104"/>
            <a:ext cx="418105" cy="624817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9C182D-02CE-4CA4-ADD3-D9A9E485706E}"/>
              </a:ext>
            </a:extLst>
          </p:cNvPr>
          <p:cNvCxnSpPr>
            <a:stCxn id="78" idx="3"/>
            <a:endCxn id="82" idx="28"/>
          </p:cNvCxnSpPr>
          <p:nvPr/>
        </p:nvCxnSpPr>
        <p:spPr>
          <a:xfrm>
            <a:off x="10504590" y="2893104"/>
            <a:ext cx="322462" cy="2692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6" descr="Resultado de imagen de R icon">
            <a:extLst>
              <a:ext uri="{FF2B5EF4-FFF2-40B4-BE49-F238E27FC236}">
                <a16:creationId xmlns:a16="http://schemas.microsoft.com/office/drawing/2014/main" id="{F296D818-667F-43B2-8721-268A93BE1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26" y="5358699"/>
            <a:ext cx="656421" cy="5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Resultado de imagen de postgis icon">
            <a:extLst>
              <a:ext uri="{FF2B5EF4-FFF2-40B4-BE49-F238E27FC236}">
                <a16:creationId xmlns:a16="http://schemas.microsoft.com/office/drawing/2014/main" id="{49BE8B5F-E184-4CD6-A983-3C88189F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46" y="5371460"/>
            <a:ext cx="590414" cy="59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FF7F5FD2-02EC-41C7-A302-099B1D491EC7}"/>
              </a:ext>
            </a:extLst>
          </p:cNvPr>
          <p:cNvSpPr/>
          <p:nvPr/>
        </p:nvSpPr>
        <p:spPr>
          <a:xfrm>
            <a:off x="8033288" y="5105184"/>
            <a:ext cx="219560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library(raster)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rgdal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library(sf)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rgeos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RPostgreSQL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143ABA5-B71B-4224-B387-76FDFB93F570}"/>
              </a:ext>
            </a:extLst>
          </p:cNvPr>
          <p:cNvSpPr/>
          <p:nvPr/>
        </p:nvSpPr>
        <p:spPr>
          <a:xfrm>
            <a:off x="832031" y="5590335"/>
            <a:ext cx="219560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shinyWidgets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408FFD6-3C83-42B8-B9B5-C773442867B6}"/>
              </a:ext>
            </a:extLst>
          </p:cNvPr>
          <p:cNvSpPr/>
          <p:nvPr/>
        </p:nvSpPr>
        <p:spPr>
          <a:xfrm>
            <a:off x="787902" y="5915422"/>
            <a:ext cx="2156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venir Next LT Pro" panose="020B0504020202020204" pitchFamily="34" charset="0"/>
              </a:rPr>
              <a:t>+ Customization, Extensions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0499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BEFC-6CCF-4CFD-8216-EEAEA0D8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Responsiveness. Asynchronous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34E64-EE9C-43B3-853D-82073EE6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Wide </a:t>
            </a:r>
            <a:r>
              <a:rPr lang="en-GB" dirty="0" err="1"/>
              <a:t>catalog</a:t>
            </a:r>
            <a:r>
              <a:rPr lang="en-GB" dirty="0"/>
              <a:t> of large datasets (GIS, tabular)</a:t>
            </a:r>
          </a:p>
          <a:p>
            <a:r>
              <a:rPr lang="en-GB" b="1" dirty="0"/>
              <a:t>Avoid app from stalling/blocking when performing heavy tasks with large datasets</a:t>
            </a:r>
          </a:p>
          <a:p>
            <a:pPr lvl="1"/>
            <a:r>
              <a:rPr lang="en-GB" dirty="0"/>
              <a:t>Loading &amp; Rendering</a:t>
            </a:r>
          </a:p>
          <a:p>
            <a:pPr lvl="1"/>
            <a:r>
              <a:rPr lang="en-GB" dirty="0"/>
              <a:t>Complex computations on the fly: </a:t>
            </a:r>
            <a:r>
              <a:rPr lang="en-GB" u="sng" dirty="0"/>
              <a:t>Filters</a:t>
            </a:r>
          </a:p>
          <a:p>
            <a:pPr lvl="1"/>
            <a:endParaRPr lang="en-GB" dirty="0"/>
          </a:p>
          <a:p>
            <a:r>
              <a:rPr lang="en-GB" b="1" dirty="0"/>
              <a:t>Massive use of Futures and Promises</a:t>
            </a:r>
          </a:p>
          <a:p>
            <a:pPr lvl="1"/>
            <a:r>
              <a:rPr lang="en-GB" dirty="0"/>
              <a:t>Asynchronous execution, lazy evaluation, promises chaining</a:t>
            </a:r>
          </a:p>
          <a:p>
            <a:pPr lvl="1"/>
            <a:r>
              <a:rPr lang="en-GB" dirty="0"/>
              <a:t>Integration with Shiny: event-driven, reactive values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75344-35C8-4C8A-9749-F7F52F64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9B84F-04F2-461E-BE59-1A36D26F8497}"/>
              </a:ext>
            </a:extLst>
          </p:cNvPr>
          <p:cNvSpPr/>
          <p:nvPr/>
        </p:nvSpPr>
        <p:spPr>
          <a:xfrm>
            <a:off x="3863752" y="4323576"/>
            <a:ext cx="7992889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library(</a:t>
            </a:r>
            <a:r>
              <a:rPr lang="en-GB" sz="1400" b="1" dirty="0">
                <a:latin typeface="Consolas" panose="020B0609020204030204" pitchFamily="49" charset="0"/>
              </a:rPr>
              <a:t>promises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library(</a:t>
            </a:r>
            <a:r>
              <a:rPr lang="en-GB" sz="1400" b="1" dirty="0">
                <a:latin typeface="Consolas" panose="020B0609020204030204" pitchFamily="49" charset="0"/>
              </a:rPr>
              <a:t>future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plan(</a:t>
            </a:r>
            <a:r>
              <a:rPr lang="en-GB" sz="1400" dirty="0" err="1">
                <a:latin typeface="Consolas" panose="020B0609020204030204" pitchFamily="49" charset="0"/>
              </a:rPr>
              <a:t>multiprocess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 err="1">
                <a:latin typeface="Consolas" panose="020B0609020204030204" pitchFamily="49" charset="0"/>
              </a:rPr>
              <a:t>user_data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/>
                </a:solidFill>
                <a:latin typeface="Consolas" panose="020B0609020204030204" pitchFamily="49" charset="0"/>
              </a:rPr>
              <a:t>&lt;-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reactiveValues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 err="1">
                <a:latin typeface="Consolas" panose="020B0609020204030204" pitchFamily="49" charset="0"/>
              </a:rPr>
              <a:t>user_data</a:t>
            </a:r>
            <a:r>
              <a:rPr lang="en-GB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$</a:t>
            </a:r>
            <a:r>
              <a:rPr lang="en-GB" sz="1400" dirty="0" err="1">
                <a:latin typeface="Consolas" panose="020B0609020204030204" pitchFamily="49" charset="0"/>
              </a:rPr>
              <a:t>geo_layers_promise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/>
                </a:solidFill>
                <a:latin typeface="Consolas" panose="020B0609020204030204" pitchFamily="49" charset="0"/>
              </a:rPr>
              <a:t>&lt;-</a:t>
            </a:r>
            <a:r>
              <a:rPr lang="en-GB" sz="1400" dirty="0">
                <a:latin typeface="Consolas" panose="020B0609020204030204" pitchFamily="49" charset="0"/>
              </a:rPr>
              <a:t> future({</a:t>
            </a:r>
            <a:r>
              <a:rPr lang="en-GB" sz="1400" dirty="0" err="1">
                <a:latin typeface="Consolas" panose="020B0609020204030204" pitchFamily="49" charset="0"/>
              </a:rPr>
              <a:t>load_layers</a:t>
            </a:r>
            <a:r>
              <a:rPr lang="en-GB" sz="1400" dirty="0">
                <a:latin typeface="Consolas" panose="020B0609020204030204" pitchFamily="49" charset="0"/>
              </a:rPr>
              <a:t>(...)})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then(</a:t>
            </a:r>
            <a:r>
              <a:rPr lang="en-GB" sz="1400" dirty="0" err="1">
                <a:latin typeface="Consolas" panose="020B0609020204030204" pitchFamily="49" charset="0"/>
              </a:rPr>
              <a:t>user_data</a:t>
            </a:r>
            <a:r>
              <a:rPr lang="en-GB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$</a:t>
            </a:r>
            <a:r>
              <a:rPr lang="en-GB" sz="1400" dirty="0" err="1">
                <a:latin typeface="Consolas" panose="020B0609020204030204" pitchFamily="49" charset="0"/>
              </a:rPr>
              <a:t>geo_layers_promise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</a:t>
            </a:r>
            <a:r>
              <a:rPr lang="en-GB" sz="1400" dirty="0" err="1">
                <a:latin typeface="Consolas" panose="020B0609020204030204" pitchFamily="49" charset="0"/>
              </a:rPr>
              <a:t>onFulfilled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latin typeface="Consolas" panose="020B0609020204030204" pitchFamily="49" charset="0"/>
              </a:rPr>
              <a:t> function(</a:t>
            </a:r>
            <a:r>
              <a:rPr lang="en-GB" sz="1400" dirty="0" err="1">
                <a:latin typeface="Consolas" panose="020B0609020204030204" pitchFamily="49" charset="0"/>
              </a:rPr>
              <a:t>actual_geo_layers</a:t>
            </a:r>
            <a:r>
              <a:rPr lang="en-GB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               render(</a:t>
            </a:r>
            <a:r>
              <a:rPr lang="en-GB" sz="1400" dirty="0" err="1">
                <a:latin typeface="Consolas" panose="020B0609020204030204" pitchFamily="49" charset="0"/>
              </a:rPr>
              <a:t>actual_geo_layers</a:t>
            </a:r>
            <a:r>
              <a:rPr lang="en-GB" sz="1400" dirty="0">
                <a:latin typeface="Consolas" panose="020B0609020204030204" pitchFamily="49" charset="0"/>
              </a:rPr>
              <a:t>) 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})</a:t>
            </a:r>
          </a:p>
        </p:txBody>
      </p:sp>
    </p:spTree>
    <p:extLst>
      <p:ext uri="{BB962C8B-B14F-4D97-AF65-F5344CB8AC3E}">
        <p14:creationId xmlns:p14="http://schemas.microsoft.com/office/powerpoint/2010/main" val="4243350811"/>
      </p:ext>
    </p:extLst>
  </p:cSld>
  <p:clrMapOvr>
    <a:masterClrMapping/>
  </p:clrMapOvr>
</p:sld>
</file>

<file path=ppt/theme/theme1.xml><?xml version="1.0" encoding="utf-8"?>
<a:theme xmlns:a="http://schemas.openxmlformats.org/drawingml/2006/main" name="DNV GL template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custClrLst>
    <a:custClr name="Sky blue">
      <a:srgbClr val="99D6F0"/>
    </a:custClr>
    <a:custClr name="Land green">
      <a:srgbClr val="3F9C35"/>
    </a:custClr>
    <a:custClr name="Sea Blue">
      <a:srgbClr val="003591"/>
    </a:custClr>
    <a:custClr name="Dark blue">
      <a:srgbClr val="0F204B"/>
    </a:custClr>
    <a:custClr name="White">
      <a:srgbClr val="FFFFFF"/>
    </a:custClr>
    <a:custClr name="Cyan">
      <a:srgbClr val="009FDA"/>
    </a:custClr>
    <a:custClr name="80 % Cyan">
      <a:srgbClr val="33B2E1"/>
    </a:custClr>
    <a:custClr name="60 % Cyan">
      <a:srgbClr val="66C5E9"/>
    </a:custClr>
    <a:custClr name="40 % Cyan">
      <a:srgbClr val="99D6F0"/>
    </a:custClr>
    <a:custClr name="20 % Cyan">
      <a:srgbClr val="CCECF8"/>
    </a:custClr>
    <a:custClr name="10 % Cyan">
      <a:srgbClr val="E5F5FB"/>
    </a:custClr>
    <a:custClr name="Black">
      <a:srgbClr val="000000"/>
    </a:custClr>
    <a:custClr name="80 % Black (Text)">
      <a:srgbClr val="333333"/>
    </a:custClr>
    <a:custClr name="60 % Black">
      <a:srgbClr val="666666"/>
    </a:custClr>
    <a:custClr name="40 % Black">
      <a:srgbClr val="999999"/>
    </a:custClr>
    <a:custClr name="20 % Black">
      <a:srgbClr val="CCCCCC"/>
    </a:custClr>
    <a:custClr name="10 % Black">
      <a:srgbClr val="E5E5E5"/>
    </a:custClr>
    <a:custClr name="Yellow">
      <a:srgbClr val="FECB00"/>
    </a:custClr>
    <a:custClr name="Orange">
      <a:srgbClr val="E98300"/>
    </a:custClr>
    <a:custClr name="Purple">
      <a:srgbClr val="6E5091"/>
    </a:custClr>
    <a:custClr name="Red">
      <a:srgbClr val="C4262E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DNV GL PowerPoint template 16-9 company wide.potx" id="{5A148124-3855-48D8-91C6-A285E9244469}" vid="{015FD0F9-12CD-4BDB-9B42-DA036B75F283}"/>
    </a:ext>
  </a:extLst>
</a:theme>
</file>

<file path=ppt/theme/theme2.xml><?xml version="1.0" encoding="utf-8"?>
<a:theme xmlns:a="http://schemas.openxmlformats.org/drawingml/2006/main" name="Agenda">
  <a:themeElements>
    <a:clrScheme name="DNV powerpoint">
      <a:dk1>
        <a:srgbClr val="333333"/>
      </a:dk1>
      <a:lt1>
        <a:srgbClr val="FFFFFF"/>
      </a:lt1>
      <a:dk2>
        <a:srgbClr val="0F204B"/>
      </a:dk2>
      <a:lt2>
        <a:srgbClr val="C8C8C8"/>
      </a:lt2>
      <a:accent1>
        <a:srgbClr val="99D6F0"/>
      </a:accent1>
      <a:accent2>
        <a:srgbClr val="3F9C35"/>
      </a:accent2>
      <a:accent3>
        <a:srgbClr val="003591"/>
      </a:accent3>
      <a:accent4>
        <a:srgbClr val="009FDA"/>
      </a:accent4>
      <a:accent5>
        <a:srgbClr val="66C5E9"/>
      </a:accent5>
      <a:accent6>
        <a:srgbClr val="FECB00"/>
      </a:accent6>
      <a:hlink>
        <a:srgbClr val="003591"/>
      </a:hlink>
      <a:folHlink>
        <a:srgbClr val="6E509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solidFill>
            <a:schemeClr val="accent4"/>
          </a:solidFill>
        </a:ln>
      </a:spPr>
      <a:bodyPr rtlCol="0" anchor="ctr"/>
      <a:lstStyle>
        <a:defPPr algn="ctr">
          <a:lnSpc>
            <a:spcPct val="113000"/>
          </a:lnSpc>
          <a:spcBef>
            <a:spcPts val="600"/>
          </a:spcBef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3333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3000"/>
          </a:lnSpc>
          <a:spcBef>
            <a:spcPts val="600"/>
          </a:spcBef>
          <a:defRPr sz="1600" dirty="0" err="1" smtClean="0">
            <a:solidFill>
              <a:srgbClr val="333333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NV GL PowerPoint template 16-9 company wide.potx" id="{5A148124-3855-48D8-91C6-A285E9244469}" vid="{7B9FB55C-ADED-4A84-B022-AF8B1E7D4AC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4DDC18E018A294C82A8157B2111092F" ma:contentTypeVersion="7" ma:contentTypeDescription="Crear nuevo documento." ma:contentTypeScope="" ma:versionID="d490e8dc68147852eb0542cb108b9fda">
  <xsd:schema xmlns:xsd="http://www.w3.org/2001/XMLSchema" xmlns:xs="http://www.w3.org/2001/XMLSchema" xmlns:p="http://schemas.microsoft.com/office/2006/metadata/properties" xmlns:ns2="a3c8fbd9-ec62-4289-9eb9-e8b8d857234e" xmlns:ns3="c7cac526-5a1a-4a2a-8a25-1dc0789eb8d2" targetNamespace="http://schemas.microsoft.com/office/2006/metadata/properties" ma:root="true" ma:fieldsID="7e25b7b5b4baf1e289412bb6c59011cd" ns2:_="" ns3:_="">
    <xsd:import namespace="a3c8fbd9-ec62-4289-9eb9-e8b8d857234e"/>
    <xsd:import namespace="c7cac526-5a1a-4a2a-8a25-1dc0789eb8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8fbd9-ec62-4289-9eb9-e8b8d85723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ac526-5a1a-4a2a-8a25-1dc0789eb8d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B8059-4F5D-4737-BBA9-628E285E4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c8fbd9-ec62-4289-9eb9-e8b8d857234e"/>
    <ds:schemaRef ds:uri="c7cac526-5a1a-4a2a-8a25-1dc0789eb8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A000FC-1750-44C8-A285-8DF054B815C3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c7cac526-5a1a-4a2a-8a25-1dc0789eb8d2"/>
    <ds:schemaRef ds:uri="http://purl.org/dc/terms/"/>
    <ds:schemaRef ds:uri="http://schemas.openxmlformats.org/package/2006/metadata/core-properties"/>
    <ds:schemaRef ds:uri="a3c8fbd9-ec62-4289-9eb9-e8b8d857234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F859B1-F208-4297-B2F3-6E22C8A3B1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1065</TotalTime>
  <Words>1069</Words>
  <Application>Microsoft Office PowerPoint</Application>
  <PresentationFormat>Widescreen</PresentationFormat>
  <Paragraphs>223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Wingdings 2</vt:lpstr>
      <vt:lpstr>Avenir Next LT Pro</vt:lpstr>
      <vt:lpstr>Arial</vt:lpstr>
      <vt:lpstr>Wingdings</vt:lpstr>
      <vt:lpstr>Calibri</vt:lpstr>
      <vt:lpstr>Verdana</vt:lpstr>
      <vt:lpstr>Consolas</vt:lpstr>
      <vt:lpstr>DNV GL template</vt:lpstr>
      <vt:lpstr>Agenda</vt:lpstr>
      <vt:lpstr>Online Atlas</vt:lpstr>
      <vt:lpstr>DNV GL</vt:lpstr>
      <vt:lpstr>Online Atlas</vt:lpstr>
      <vt:lpstr>Online Atlas Main Features</vt:lpstr>
      <vt:lpstr>PowerPoint Presentation</vt:lpstr>
      <vt:lpstr>Why R? Why Shiny?</vt:lpstr>
      <vt:lpstr>Architecture</vt:lpstr>
      <vt:lpstr>Filter Engine</vt:lpstr>
      <vt:lpstr>Responsiveness. Asynchronous Processes</vt:lpstr>
      <vt:lpstr>Performance boosting</vt:lpstr>
      <vt:lpstr>Visualization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Moreno Ruiz, Ruben</dc:creator>
  <cp:lastModifiedBy>Moreno Ruiz, Ruben</cp:lastModifiedBy>
  <cp:revision>71</cp:revision>
  <dcterms:created xsi:type="dcterms:W3CDTF">2019-09-23T08:26:35Z</dcterms:created>
  <dcterms:modified xsi:type="dcterms:W3CDTF">2019-11-13T16:25:34Z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RunSetTextContentFromTag">
    <vt:lpwstr>True</vt:lpwstr>
  </property>
  <property fmtid="{D5CDD505-2E9C-101B-9397-08002B2CF9AE}" pid="4" name="SD_DocumentLanguageString">
    <vt:lpwstr>English (United Kingdom)</vt:lpwstr>
  </property>
  <property fmtid="{D5CDD505-2E9C-101B-9397-08002B2CF9AE}" pid="5" name="SD_CtlText_BusinessAreaName">
    <vt:lpwstr>Energy</vt:lpwstr>
  </property>
  <property fmtid="{D5CDD505-2E9C-101B-9397-08002B2CF9AE}" pid="6" name="SD_CtlText_DocumentNumber">
    <vt:lpwstr/>
  </property>
  <property fmtid="{D5CDD505-2E9C-101B-9397-08002B2CF9AE}" pid="7" name="SD_CtlText_AuthorName">
    <vt:lpwstr>Ruben Moreno</vt:lpwstr>
  </property>
  <property fmtid="{D5CDD505-2E9C-101B-9397-08002B2CF9AE}" pid="8" name="SD_CtlText_Confidentiality">
    <vt:lpwstr>Open (Ungraded)</vt:lpwstr>
  </property>
  <property fmtid="{D5CDD505-2E9C-101B-9397-08002B2CF9AE}" pid="9" name="SD_UserprofileName">
    <vt:lpwstr/>
  </property>
  <property fmtid="{D5CDD505-2E9C-101B-9397-08002B2CF9AE}" pid="10" name="DocumentInfoFinished">
    <vt:lpwstr>True</vt:lpwstr>
  </property>
  <property fmtid="{D5CDD505-2E9C-101B-9397-08002B2CF9AE}" pid="11" name="ContentTypeId">
    <vt:lpwstr>0x01010084DDC18E018A294C82A8157B2111092F</vt:lpwstr>
  </property>
  <property fmtid="{D5CDD505-2E9C-101B-9397-08002B2CF9AE}" pid="12" name="SD_CtlText_ConfidentialityColor">
    <vt:lpwstr>RGB(0,0,0)</vt:lpwstr>
  </property>
  <property fmtid="{D5CDD505-2E9C-101B-9397-08002B2CF9AE}" pid="13" name="SD_DocumentLanguage">
    <vt:lpwstr>en-GB</vt:lpwstr>
  </property>
  <property fmtid="{D5CDD505-2E9C-101B-9397-08002B2CF9AE}" pid="14" name="sdDocumentDate">
    <vt:lpwstr>43785</vt:lpwstr>
  </property>
  <property fmtid="{D5CDD505-2E9C-101B-9397-08002B2CF9AE}" pid="15" name="sdDocumentDateFormat">
    <vt:lpwstr>en-GB:dd MMMM yyyy</vt:lpwstr>
  </property>
</Properties>
</file>